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81" r:id="rId2"/>
    <p:sldMasterId id="2147483693" r:id="rId3"/>
  </p:sldMasterIdLst>
  <p:notesMasterIdLst>
    <p:notesMasterId r:id="rId28"/>
  </p:notesMasterIdLst>
  <p:sldIdLst>
    <p:sldId id="303" r:id="rId4"/>
    <p:sldId id="304" r:id="rId5"/>
    <p:sldId id="302" r:id="rId6"/>
    <p:sldId id="293" r:id="rId7"/>
    <p:sldId id="257" r:id="rId8"/>
    <p:sldId id="258" r:id="rId9"/>
    <p:sldId id="256" r:id="rId10"/>
    <p:sldId id="290" r:id="rId11"/>
    <p:sldId id="259" r:id="rId12"/>
    <p:sldId id="294" r:id="rId13"/>
    <p:sldId id="295" r:id="rId14"/>
    <p:sldId id="296" r:id="rId15"/>
    <p:sldId id="260" r:id="rId16"/>
    <p:sldId id="261" r:id="rId17"/>
    <p:sldId id="262" r:id="rId18"/>
    <p:sldId id="297" r:id="rId19"/>
    <p:sldId id="263" r:id="rId20"/>
    <p:sldId id="264" r:id="rId21"/>
    <p:sldId id="298" r:id="rId22"/>
    <p:sldId id="288" r:id="rId23"/>
    <p:sldId id="265" r:id="rId24"/>
    <p:sldId id="301" r:id="rId25"/>
    <p:sldId id="305" r:id="rId26"/>
    <p:sldId id="306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8A03565-167A-4E98-B7C6-13C15ECDFBD2}">
  <a:tblStyle styleId="{F8A03565-167A-4E98-B7C6-13C15ECDFB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98414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63F093C-0A53-457D-9915-E37D8FFE537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985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04228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0ac4e247a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0ac4e247a_6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74310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27617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12538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98493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b0ac4e247a_6_2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b0ac4e247a_6_2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8821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63F093C-0A53-457D-9915-E37D8FFE537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228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3" name="Google Shape;4953;gb0babbdd12_1_2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4" name="Google Shape;4954;gb0babbdd12_1_2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30164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b0ac4e247a_6_2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b0ac4e247a_6_2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50037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63F093C-0A53-457D-9915-E37D8FFE537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68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9624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6395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4609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53520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2308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7723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6108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609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875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038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71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630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640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8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62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528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564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575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698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394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77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046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275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056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423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507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426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71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C25-E5C0-451B-BBAF-5150E07525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23-12-2021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6A30-1F13-4701-A841-D559CD8BA4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36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143BC25-E5C0-451B-BBAF-5150E07525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23-12-2021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CDB6A30-1F13-4701-A841-D559CD8B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70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143BC25-E5C0-451B-BBAF-5150E07525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23-12-2021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CDB6A30-1F13-4701-A841-D559CD8BA4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8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Relationship Id="rId6" Type="http://schemas.openxmlformats.org/officeDocument/2006/relationships/image" Target="../media/image27.gif"/><Relationship Id="rId5" Type="http://schemas.openxmlformats.org/officeDocument/2006/relationships/image" Target="../media/image2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99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07704" y="195486"/>
            <a:ext cx="6102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 GIÁO DỤC VÀ ĐÀO TẠO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87824" y="1131590"/>
            <a:ext cx="3456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915566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Mẹ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ơi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, con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gì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?                                         </a:t>
            </a:r>
          </a:p>
          <a:p>
            <a:pPr>
              <a:buClrTx/>
              <a:buFontTx/>
              <a:buNone/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itchFamily="18" charset="0"/>
              </a:rPr>
              <a:t>-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con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Ngựa</a:t>
            </a:r>
            <a:endParaRPr lang="en-US" sz="1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Ngựa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không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yên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chỗ</a:t>
            </a:r>
            <a:endParaRPr lang="en-US" sz="1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con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đi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680" y="2290683"/>
            <a:ext cx="31903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1800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-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Mẹ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ơi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, con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sẽ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phi</a:t>
            </a:r>
          </a:p>
          <a:p>
            <a:pPr>
              <a:buClrTx/>
              <a:buFontTx/>
              <a:buNone/>
              <a:defRPr/>
            </a:pP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Qua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bao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nhiêu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ngọn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gió</a:t>
            </a:r>
            <a:endParaRPr lang="en-US" sz="1800" b="1" dirty="0">
              <a:solidFill>
                <a:srgbClr val="85A8CE">
                  <a:lumMod val="5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Gió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xanh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miền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trung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du</a:t>
            </a: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Gió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hồng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vùng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đất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đỏ</a:t>
            </a:r>
            <a:endParaRPr lang="en-US" sz="1800" b="1" dirty="0">
              <a:solidFill>
                <a:srgbClr val="85A8CE">
                  <a:lumMod val="5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Gió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đen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hút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đại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ngàn</a:t>
            </a:r>
            <a:endParaRPr lang="en-US" sz="1800" b="1" dirty="0">
              <a:solidFill>
                <a:srgbClr val="85A8CE">
                  <a:lumMod val="5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Mấp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mô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triền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núi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đá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…</a:t>
            </a:r>
          </a:p>
          <a:p>
            <a:pPr>
              <a:buClrTx/>
              <a:buFontTx/>
              <a:buNone/>
              <a:defRPr/>
            </a:pP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Con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mang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về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cho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mẹ</a:t>
            </a:r>
            <a:endParaRPr lang="en-US" sz="1800" b="1" dirty="0">
              <a:solidFill>
                <a:srgbClr val="85A8CE">
                  <a:lumMod val="5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Ngọn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gió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của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trăm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miền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.</a:t>
            </a:r>
          </a:p>
          <a:p>
            <a:pPr>
              <a:buClrTx/>
              <a:buFontTx/>
              <a:buNone/>
              <a:defRPr/>
            </a:pPr>
            <a:endParaRPr lang="en-US" sz="1800" b="1" dirty="0">
              <a:solidFill>
                <a:srgbClr val="85A8CE">
                  <a:lumMod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1714" y="895688"/>
            <a:ext cx="32550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Ngựa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con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sẽ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đi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khắp</a:t>
            </a:r>
            <a:endParaRPr lang="en-US" sz="18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Trên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những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cánh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đồng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hoa</a:t>
            </a:r>
            <a:endParaRPr lang="en-US" sz="18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Lóa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màu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trắng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hoa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mơ</a:t>
            </a:r>
            <a:endParaRPr lang="en-US" sz="18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Trang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giấy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nguyên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chưa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viết</a:t>
            </a:r>
            <a:endParaRPr lang="en-US" sz="18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Con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làm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sao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ôm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hết</a:t>
            </a:r>
            <a:endParaRPr lang="en-US" sz="18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Mùi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hoa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huệ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ngạt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ngào</a:t>
            </a:r>
            <a:endParaRPr lang="en-US" sz="18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Gió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nắng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xôn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xao</a:t>
            </a:r>
            <a:endParaRPr lang="en-US" sz="18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Khắp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đồng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hoa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cúc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dại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4108" y="3252074"/>
            <a:ext cx="27303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con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là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Ngựa</a:t>
            </a:r>
            <a:endParaRPr lang="en-US" sz="18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Nhưng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mẹ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ơi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đừng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buồn</a:t>
            </a:r>
            <a:endParaRPr lang="en-US" sz="18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Dẫu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cách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núi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cách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rừng</a:t>
            </a:r>
            <a:endParaRPr lang="en-US" sz="18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Dẫu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cách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sông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cách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biển</a:t>
            </a:r>
            <a:endParaRPr lang="en-US" sz="18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Con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về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mẹ</a:t>
            </a:r>
            <a:endParaRPr lang="en-US" sz="18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Ngựa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con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vẫn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nhớ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đường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10196899" y="6519616"/>
            <a:ext cx="1599575" cy="3634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123728" y="195486"/>
            <a:ext cx="4392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Tuổi ngựa </a:t>
            </a:r>
          </a:p>
          <a:p>
            <a:pPr algn="ctr" eaLnBrk="1" hangingPunct="1"/>
            <a:r>
              <a:rPr lang="en-US" sz="1800" b="1" i="1">
                <a:solidFill>
                  <a:srgbClr val="000000"/>
                </a:solidFill>
                <a:cs typeface="Times New Roman" pitchFamily="18" charset="0"/>
              </a:rPr>
              <a:t>(Trích)</a:t>
            </a:r>
          </a:p>
        </p:txBody>
      </p:sp>
      <p:grpSp>
        <p:nvGrpSpPr>
          <p:cNvPr id="12" name="Google Shape;2627;p31"/>
          <p:cNvGrpSpPr/>
          <p:nvPr/>
        </p:nvGrpSpPr>
        <p:grpSpPr>
          <a:xfrm flipH="1">
            <a:off x="1403648" y="236252"/>
            <a:ext cx="1816650" cy="630788"/>
            <a:chOff x="2426202" y="1308670"/>
            <a:chExt cx="1355007" cy="712030"/>
          </a:xfrm>
        </p:grpSpPr>
        <p:sp>
          <p:nvSpPr>
            <p:cNvPr id="13" name="Google Shape;2628;p31"/>
            <p:cNvSpPr/>
            <p:nvPr/>
          </p:nvSpPr>
          <p:spPr>
            <a:xfrm>
              <a:off x="2544116" y="1308670"/>
              <a:ext cx="1237093" cy="692526"/>
            </a:xfrm>
            <a:custGeom>
              <a:avLst/>
              <a:gdLst/>
              <a:ahLst/>
              <a:cxnLst/>
              <a:rect l="l" t="t" r="r" b="b"/>
              <a:pathLst>
                <a:path w="72706" h="40701" extrusionOk="0">
                  <a:moveTo>
                    <a:pt x="36801" y="741"/>
                  </a:moveTo>
                  <a:cubicBezTo>
                    <a:pt x="28821" y="741"/>
                    <a:pt x="20834" y="1018"/>
                    <a:pt x="12884" y="1572"/>
                  </a:cubicBezTo>
                  <a:cubicBezTo>
                    <a:pt x="9240" y="1834"/>
                    <a:pt x="5216" y="2334"/>
                    <a:pt x="2787" y="5049"/>
                  </a:cubicBezTo>
                  <a:cubicBezTo>
                    <a:pt x="667" y="7431"/>
                    <a:pt x="357" y="10884"/>
                    <a:pt x="238" y="14075"/>
                  </a:cubicBezTo>
                  <a:cubicBezTo>
                    <a:pt x="0" y="19552"/>
                    <a:pt x="48" y="25101"/>
                    <a:pt x="1548" y="30364"/>
                  </a:cubicBezTo>
                  <a:cubicBezTo>
                    <a:pt x="2024" y="31959"/>
                    <a:pt x="2644" y="33555"/>
                    <a:pt x="3787" y="34770"/>
                  </a:cubicBezTo>
                  <a:cubicBezTo>
                    <a:pt x="5668" y="36770"/>
                    <a:pt x="8621" y="37318"/>
                    <a:pt x="11360" y="37699"/>
                  </a:cubicBezTo>
                  <a:cubicBezTo>
                    <a:pt x="20727" y="39023"/>
                    <a:pt x="30760" y="40700"/>
                    <a:pt x="40488" y="40700"/>
                  </a:cubicBezTo>
                  <a:cubicBezTo>
                    <a:pt x="47727" y="40700"/>
                    <a:pt x="54797" y="39772"/>
                    <a:pt x="61299" y="37080"/>
                  </a:cubicBezTo>
                  <a:cubicBezTo>
                    <a:pt x="63299" y="36270"/>
                    <a:pt x="66371" y="35055"/>
                    <a:pt x="67991" y="33626"/>
                  </a:cubicBezTo>
                  <a:cubicBezTo>
                    <a:pt x="72706" y="29435"/>
                    <a:pt x="70944" y="19504"/>
                    <a:pt x="70324" y="13217"/>
                  </a:cubicBezTo>
                  <a:cubicBezTo>
                    <a:pt x="70158" y="11384"/>
                    <a:pt x="69896" y="9550"/>
                    <a:pt x="69157" y="7883"/>
                  </a:cubicBezTo>
                  <a:cubicBezTo>
                    <a:pt x="65681" y="0"/>
                    <a:pt x="52773" y="1048"/>
                    <a:pt x="45772" y="858"/>
                  </a:cubicBezTo>
                  <a:cubicBezTo>
                    <a:pt x="42784" y="780"/>
                    <a:pt x="39793" y="741"/>
                    <a:pt x="36801" y="7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400" b="1">
                  <a:solidFill>
                    <a:srgbClr val="FF0000"/>
                  </a:solidFill>
                  <a:latin typeface="Times New Roman" pitchFamily="18" charset="0"/>
                  <a:ea typeface="Quicksand Medium"/>
                  <a:cs typeface="Times New Roman" pitchFamily="18" charset="0"/>
                  <a:sym typeface="Quicksand Medium"/>
                </a:rPr>
                <a:t>Luyện đọc</a:t>
              </a:r>
              <a:endParaRPr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Google Shape;2629;p31"/>
            <p:cNvSpPr/>
            <p:nvPr/>
          </p:nvSpPr>
          <p:spPr>
            <a:xfrm>
              <a:off x="2426202" y="1841838"/>
              <a:ext cx="394697" cy="178862"/>
            </a:xfrm>
            <a:custGeom>
              <a:avLst/>
              <a:gdLst/>
              <a:ahLst/>
              <a:cxnLst/>
              <a:rect l="l" t="t" r="r" b="b"/>
              <a:pathLst>
                <a:path w="23197" h="10512" extrusionOk="0">
                  <a:moveTo>
                    <a:pt x="12370" y="0"/>
                  </a:moveTo>
                  <a:cubicBezTo>
                    <a:pt x="12072" y="0"/>
                    <a:pt x="11782" y="18"/>
                    <a:pt x="11503" y="53"/>
                  </a:cubicBezTo>
                  <a:cubicBezTo>
                    <a:pt x="6644" y="648"/>
                    <a:pt x="4906" y="6530"/>
                    <a:pt x="0" y="7721"/>
                  </a:cubicBezTo>
                  <a:cubicBezTo>
                    <a:pt x="2749" y="9624"/>
                    <a:pt x="6283" y="10512"/>
                    <a:pt x="9770" y="10512"/>
                  </a:cubicBezTo>
                  <a:cubicBezTo>
                    <a:pt x="11782" y="10512"/>
                    <a:pt x="13778" y="10216"/>
                    <a:pt x="15599" y="9650"/>
                  </a:cubicBezTo>
                  <a:cubicBezTo>
                    <a:pt x="16504" y="9364"/>
                    <a:pt x="17409" y="9007"/>
                    <a:pt x="18147" y="8388"/>
                  </a:cubicBezTo>
                  <a:cubicBezTo>
                    <a:pt x="23197" y="3964"/>
                    <a:pt x="16904" y="0"/>
                    <a:pt x="12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62159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99519" y="3805680"/>
            <a:ext cx="50837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5205" y="4719286"/>
            <a:ext cx="5955189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7933" y="2790544"/>
            <a:ext cx="438973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719396" y="1367183"/>
            <a:ext cx="4389734" cy="584775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3200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3995936" y="2114590"/>
            <a:ext cx="4389734" cy="584775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lóa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719396" y="2861954"/>
            <a:ext cx="4389734" cy="53553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3301971" y="3569498"/>
            <a:ext cx="5083699" cy="535531"/>
          </a:xfrm>
          <a:custGeom>
            <a:avLst/>
            <a:gdLst>
              <a:gd name="connsiteX0" fmla="*/ 0 w 5083699"/>
              <a:gd name="connsiteY0" fmla="*/ 0 h 769441"/>
              <a:gd name="connsiteX1" fmla="*/ 463181 w 5083699"/>
              <a:gd name="connsiteY1" fmla="*/ 0 h 769441"/>
              <a:gd name="connsiteX2" fmla="*/ 977200 w 5083699"/>
              <a:gd name="connsiteY2" fmla="*/ 0 h 769441"/>
              <a:gd name="connsiteX3" fmla="*/ 1440381 w 5083699"/>
              <a:gd name="connsiteY3" fmla="*/ 0 h 769441"/>
              <a:gd name="connsiteX4" fmla="*/ 1903563 w 5083699"/>
              <a:gd name="connsiteY4" fmla="*/ 0 h 769441"/>
              <a:gd name="connsiteX5" fmla="*/ 2519255 w 5083699"/>
              <a:gd name="connsiteY5" fmla="*/ 0 h 769441"/>
              <a:gd name="connsiteX6" fmla="*/ 2931600 w 5083699"/>
              <a:gd name="connsiteY6" fmla="*/ 0 h 769441"/>
              <a:gd name="connsiteX7" fmla="*/ 3343944 w 5083699"/>
              <a:gd name="connsiteY7" fmla="*/ 0 h 769441"/>
              <a:gd name="connsiteX8" fmla="*/ 3807126 w 5083699"/>
              <a:gd name="connsiteY8" fmla="*/ 0 h 769441"/>
              <a:gd name="connsiteX9" fmla="*/ 4219470 w 5083699"/>
              <a:gd name="connsiteY9" fmla="*/ 0 h 769441"/>
              <a:gd name="connsiteX10" fmla="*/ 5083699 w 5083699"/>
              <a:gd name="connsiteY10" fmla="*/ 0 h 769441"/>
              <a:gd name="connsiteX11" fmla="*/ 5083699 w 5083699"/>
              <a:gd name="connsiteY11" fmla="*/ 384721 h 769441"/>
              <a:gd name="connsiteX12" fmla="*/ 5083699 w 5083699"/>
              <a:gd name="connsiteY12" fmla="*/ 769441 h 769441"/>
              <a:gd name="connsiteX13" fmla="*/ 4468007 w 5083699"/>
              <a:gd name="connsiteY13" fmla="*/ 769441 h 769441"/>
              <a:gd name="connsiteX14" fmla="*/ 3953988 w 5083699"/>
              <a:gd name="connsiteY14" fmla="*/ 769441 h 769441"/>
              <a:gd name="connsiteX15" fmla="*/ 3439970 w 5083699"/>
              <a:gd name="connsiteY15" fmla="*/ 769441 h 769441"/>
              <a:gd name="connsiteX16" fmla="*/ 2824277 w 5083699"/>
              <a:gd name="connsiteY16" fmla="*/ 769441 h 769441"/>
              <a:gd name="connsiteX17" fmla="*/ 2208585 w 5083699"/>
              <a:gd name="connsiteY17" fmla="*/ 769441 h 769441"/>
              <a:gd name="connsiteX18" fmla="*/ 1643729 w 5083699"/>
              <a:gd name="connsiteY18" fmla="*/ 769441 h 769441"/>
              <a:gd name="connsiteX19" fmla="*/ 1129711 w 5083699"/>
              <a:gd name="connsiteY19" fmla="*/ 769441 h 769441"/>
              <a:gd name="connsiteX20" fmla="*/ 615692 w 5083699"/>
              <a:gd name="connsiteY20" fmla="*/ 769441 h 769441"/>
              <a:gd name="connsiteX21" fmla="*/ 0 w 5083699"/>
              <a:gd name="connsiteY21" fmla="*/ 769441 h 769441"/>
              <a:gd name="connsiteX22" fmla="*/ 0 w 5083699"/>
              <a:gd name="connsiteY22" fmla="*/ 392415 h 769441"/>
              <a:gd name="connsiteX23" fmla="*/ 0 w 5083699"/>
              <a:gd name="connsiteY23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3699" h="769441" fill="none" extrusionOk="0">
                <a:moveTo>
                  <a:pt x="0" y="0"/>
                </a:moveTo>
                <a:cubicBezTo>
                  <a:pt x="219738" y="-5881"/>
                  <a:pt x="328618" y="23013"/>
                  <a:pt x="463181" y="0"/>
                </a:cubicBezTo>
                <a:cubicBezTo>
                  <a:pt x="597744" y="-23013"/>
                  <a:pt x="798817" y="26951"/>
                  <a:pt x="977200" y="0"/>
                </a:cubicBezTo>
                <a:cubicBezTo>
                  <a:pt x="1155583" y="-26951"/>
                  <a:pt x="1265607" y="18812"/>
                  <a:pt x="1440381" y="0"/>
                </a:cubicBezTo>
                <a:cubicBezTo>
                  <a:pt x="1615155" y="-18812"/>
                  <a:pt x="1800375" y="50796"/>
                  <a:pt x="1903563" y="0"/>
                </a:cubicBezTo>
                <a:cubicBezTo>
                  <a:pt x="2006751" y="-50796"/>
                  <a:pt x="2257660" y="16302"/>
                  <a:pt x="2519255" y="0"/>
                </a:cubicBezTo>
                <a:cubicBezTo>
                  <a:pt x="2780850" y="-16302"/>
                  <a:pt x="2783854" y="28378"/>
                  <a:pt x="2931600" y="0"/>
                </a:cubicBezTo>
                <a:cubicBezTo>
                  <a:pt x="3079346" y="-28378"/>
                  <a:pt x="3142588" y="42426"/>
                  <a:pt x="3343944" y="0"/>
                </a:cubicBezTo>
                <a:cubicBezTo>
                  <a:pt x="3545300" y="-42426"/>
                  <a:pt x="3626568" y="25064"/>
                  <a:pt x="3807126" y="0"/>
                </a:cubicBezTo>
                <a:cubicBezTo>
                  <a:pt x="3987684" y="-25064"/>
                  <a:pt x="4127788" y="15118"/>
                  <a:pt x="4219470" y="0"/>
                </a:cubicBezTo>
                <a:cubicBezTo>
                  <a:pt x="4311152" y="-15118"/>
                  <a:pt x="4869196" y="75342"/>
                  <a:pt x="5083699" y="0"/>
                </a:cubicBezTo>
                <a:cubicBezTo>
                  <a:pt x="5096048" y="102649"/>
                  <a:pt x="5067361" y="303516"/>
                  <a:pt x="5083699" y="384721"/>
                </a:cubicBezTo>
                <a:cubicBezTo>
                  <a:pt x="5100037" y="465926"/>
                  <a:pt x="5055143" y="594385"/>
                  <a:pt x="5083699" y="769441"/>
                </a:cubicBezTo>
                <a:cubicBezTo>
                  <a:pt x="4873074" y="791057"/>
                  <a:pt x="4758532" y="746635"/>
                  <a:pt x="4468007" y="769441"/>
                </a:cubicBezTo>
                <a:cubicBezTo>
                  <a:pt x="4177482" y="792247"/>
                  <a:pt x="4127365" y="739280"/>
                  <a:pt x="3953988" y="769441"/>
                </a:cubicBezTo>
                <a:cubicBezTo>
                  <a:pt x="3780611" y="799602"/>
                  <a:pt x="3676851" y="743205"/>
                  <a:pt x="3439970" y="769441"/>
                </a:cubicBezTo>
                <a:cubicBezTo>
                  <a:pt x="3203089" y="795677"/>
                  <a:pt x="2967118" y="749481"/>
                  <a:pt x="2824277" y="769441"/>
                </a:cubicBezTo>
                <a:cubicBezTo>
                  <a:pt x="2681436" y="789401"/>
                  <a:pt x="2421294" y="768776"/>
                  <a:pt x="2208585" y="769441"/>
                </a:cubicBezTo>
                <a:cubicBezTo>
                  <a:pt x="1995876" y="770106"/>
                  <a:pt x="1800943" y="746704"/>
                  <a:pt x="1643729" y="769441"/>
                </a:cubicBezTo>
                <a:cubicBezTo>
                  <a:pt x="1486515" y="792178"/>
                  <a:pt x="1245392" y="709790"/>
                  <a:pt x="1129711" y="769441"/>
                </a:cubicBezTo>
                <a:cubicBezTo>
                  <a:pt x="1014030" y="829092"/>
                  <a:pt x="790404" y="718770"/>
                  <a:pt x="615692" y="769441"/>
                </a:cubicBezTo>
                <a:cubicBezTo>
                  <a:pt x="440980" y="820112"/>
                  <a:pt x="284740" y="767983"/>
                  <a:pt x="0" y="769441"/>
                </a:cubicBezTo>
                <a:cubicBezTo>
                  <a:pt x="-8903" y="615207"/>
                  <a:pt x="33978" y="517301"/>
                  <a:pt x="0" y="392415"/>
                </a:cubicBezTo>
                <a:cubicBezTo>
                  <a:pt x="-33978" y="267529"/>
                  <a:pt x="16261" y="115400"/>
                  <a:pt x="0" y="0"/>
                </a:cubicBezTo>
                <a:close/>
              </a:path>
              <a:path w="5083699" h="769441" stroke="0" extrusionOk="0">
                <a:moveTo>
                  <a:pt x="0" y="0"/>
                </a:moveTo>
                <a:cubicBezTo>
                  <a:pt x="164434" y="-18004"/>
                  <a:pt x="306986" y="33699"/>
                  <a:pt x="463181" y="0"/>
                </a:cubicBezTo>
                <a:cubicBezTo>
                  <a:pt x="619376" y="-33699"/>
                  <a:pt x="824480" y="21082"/>
                  <a:pt x="1028037" y="0"/>
                </a:cubicBezTo>
                <a:cubicBezTo>
                  <a:pt x="1231594" y="-21082"/>
                  <a:pt x="1390811" y="8045"/>
                  <a:pt x="1643729" y="0"/>
                </a:cubicBezTo>
                <a:cubicBezTo>
                  <a:pt x="1896647" y="-8045"/>
                  <a:pt x="1962491" y="13223"/>
                  <a:pt x="2056074" y="0"/>
                </a:cubicBezTo>
                <a:cubicBezTo>
                  <a:pt x="2149658" y="-13223"/>
                  <a:pt x="2387916" y="55588"/>
                  <a:pt x="2671766" y="0"/>
                </a:cubicBezTo>
                <a:cubicBezTo>
                  <a:pt x="2955616" y="-55588"/>
                  <a:pt x="3092970" y="1778"/>
                  <a:pt x="3338296" y="0"/>
                </a:cubicBezTo>
                <a:cubicBezTo>
                  <a:pt x="3583622" y="-1778"/>
                  <a:pt x="3629484" y="19930"/>
                  <a:pt x="3801477" y="0"/>
                </a:cubicBezTo>
                <a:cubicBezTo>
                  <a:pt x="3973470" y="-19930"/>
                  <a:pt x="4019888" y="41072"/>
                  <a:pt x="4213822" y="0"/>
                </a:cubicBezTo>
                <a:cubicBezTo>
                  <a:pt x="4407757" y="-41072"/>
                  <a:pt x="4834517" y="91895"/>
                  <a:pt x="5083699" y="0"/>
                </a:cubicBezTo>
                <a:cubicBezTo>
                  <a:pt x="5091103" y="183234"/>
                  <a:pt x="5037589" y="220585"/>
                  <a:pt x="5083699" y="384721"/>
                </a:cubicBezTo>
                <a:cubicBezTo>
                  <a:pt x="5129809" y="548857"/>
                  <a:pt x="5048644" y="592129"/>
                  <a:pt x="5083699" y="769441"/>
                </a:cubicBezTo>
                <a:cubicBezTo>
                  <a:pt x="4989928" y="792056"/>
                  <a:pt x="4869585" y="727425"/>
                  <a:pt x="4671355" y="769441"/>
                </a:cubicBezTo>
                <a:cubicBezTo>
                  <a:pt x="4473125" y="811457"/>
                  <a:pt x="4264714" y="725016"/>
                  <a:pt x="4055662" y="769441"/>
                </a:cubicBezTo>
                <a:cubicBezTo>
                  <a:pt x="3846610" y="813866"/>
                  <a:pt x="3822490" y="714775"/>
                  <a:pt x="3592481" y="769441"/>
                </a:cubicBezTo>
                <a:cubicBezTo>
                  <a:pt x="3362472" y="824107"/>
                  <a:pt x="3317042" y="726664"/>
                  <a:pt x="3180136" y="769441"/>
                </a:cubicBezTo>
                <a:cubicBezTo>
                  <a:pt x="3043230" y="812218"/>
                  <a:pt x="2882707" y="761157"/>
                  <a:pt x="2666118" y="769441"/>
                </a:cubicBezTo>
                <a:cubicBezTo>
                  <a:pt x="2449529" y="777725"/>
                  <a:pt x="2415751" y="739975"/>
                  <a:pt x="2253773" y="769441"/>
                </a:cubicBezTo>
                <a:cubicBezTo>
                  <a:pt x="2091796" y="798907"/>
                  <a:pt x="1934246" y="734183"/>
                  <a:pt x="1739755" y="769441"/>
                </a:cubicBezTo>
                <a:cubicBezTo>
                  <a:pt x="1545264" y="804699"/>
                  <a:pt x="1498782" y="759980"/>
                  <a:pt x="1327410" y="769441"/>
                </a:cubicBezTo>
                <a:cubicBezTo>
                  <a:pt x="1156038" y="778902"/>
                  <a:pt x="795757" y="743176"/>
                  <a:pt x="660881" y="769441"/>
                </a:cubicBezTo>
                <a:cubicBezTo>
                  <a:pt x="526005" y="795706"/>
                  <a:pt x="302209" y="711310"/>
                  <a:pt x="0" y="769441"/>
                </a:cubicBezTo>
                <a:cubicBezTo>
                  <a:pt x="-7789" y="685454"/>
                  <a:pt x="41498" y="463419"/>
                  <a:pt x="0" y="377026"/>
                </a:cubicBezTo>
                <a:cubicBezTo>
                  <a:pt x="-41498" y="290633"/>
                  <a:pt x="34617" y="17715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răm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38"/>
          <p:cNvGrpSpPr>
            <a:grpSpLocks/>
          </p:cNvGrpSpPr>
          <p:nvPr/>
        </p:nvGrpSpPr>
        <p:grpSpPr bwMode="auto">
          <a:xfrm>
            <a:off x="2542491" y="235410"/>
            <a:ext cx="3941939" cy="1024467"/>
            <a:chOff x="1018706" y="857227"/>
            <a:chExt cx="7143752" cy="2563583"/>
          </a:xfrm>
        </p:grpSpPr>
        <p:pic>
          <p:nvPicPr>
            <p:cNvPr id="13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706" y="857227"/>
              <a:ext cx="7143752" cy="256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41"/>
            <p:cNvSpPr txBox="1"/>
            <p:nvPr/>
          </p:nvSpPr>
          <p:spPr>
            <a:xfrm>
              <a:off x="1692447" y="1390840"/>
              <a:ext cx="6176067" cy="115525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Futura Extra" panose="02040603050506020204" pitchFamily="18" charset="0"/>
                  <a:ea typeface="字魂36号-正文宋楷" panose="02000000000000000000" pitchFamily="2" charset="-122"/>
                  <a:cs typeface="+mn-cs"/>
                </a:rPr>
                <a:t>LUYỆN ĐỌC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Futura Extra" panose="02040603050506020204" pitchFamily="18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sp>
        <p:nvSpPr>
          <p:cNvPr id="15" name="Rectangle 8"/>
          <p:cNvSpPr/>
          <p:nvPr/>
        </p:nvSpPr>
        <p:spPr>
          <a:xfrm>
            <a:off x="749143" y="4263879"/>
            <a:ext cx="4389734" cy="53553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43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915566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Mẹ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ơi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, con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gì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?                                         </a:t>
            </a:r>
          </a:p>
          <a:p>
            <a:pPr>
              <a:buClrTx/>
              <a:buFontTx/>
              <a:buNone/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itchFamily="18" charset="0"/>
              </a:rPr>
              <a:t>-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con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Ngựa</a:t>
            </a:r>
            <a:endParaRPr lang="en-US" sz="1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Ngựa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không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yên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chỗ</a:t>
            </a:r>
            <a:endParaRPr lang="en-US" sz="1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con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itchFamily="18" charset="0"/>
              </a:rPr>
              <a:t>đi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680" y="2290683"/>
            <a:ext cx="31903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1800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-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Mẹ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ơi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, con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sẽ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phi</a:t>
            </a:r>
          </a:p>
          <a:p>
            <a:pPr>
              <a:buClrTx/>
              <a:buFontTx/>
              <a:buNone/>
              <a:defRPr/>
            </a:pP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Qua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bao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nhiêu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ngọn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gió</a:t>
            </a:r>
            <a:endParaRPr lang="en-US" sz="1800" b="1" dirty="0">
              <a:solidFill>
                <a:srgbClr val="85A8CE">
                  <a:lumMod val="5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Gió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xanh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miền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trung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du</a:t>
            </a: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Gió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hồng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vùng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đất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đỏ</a:t>
            </a:r>
            <a:endParaRPr lang="en-US" sz="1800" b="1" dirty="0">
              <a:solidFill>
                <a:srgbClr val="85A8CE">
                  <a:lumMod val="5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Gió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đen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hút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đại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ngàn</a:t>
            </a:r>
            <a:endParaRPr lang="en-US" sz="1800" b="1" dirty="0">
              <a:solidFill>
                <a:srgbClr val="85A8CE">
                  <a:lumMod val="5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Mấp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mô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triền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núi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đá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…</a:t>
            </a:r>
          </a:p>
          <a:p>
            <a:pPr>
              <a:buClrTx/>
              <a:buFontTx/>
              <a:buNone/>
              <a:defRPr/>
            </a:pP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Con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mang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về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cho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mẹ</a:t>
            </a:r>
            <a:endParaRPr lang="en-US" sz="1800" b="1" dirty="0">
              <a:solidFill>
                <a:srgbClr val="85A8CE">
                  <a:lumMod val="5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Ngọn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gió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của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trăm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miền</a:t>
            </a:r>
            <a:r>
              <a:rPr lang="en-US" sz="1800" b="1" dirty="0">
                <a:solidFill>
                  <a:srgbClr val="85A8CE">
                    <a:lumMod val="50000"/>
                  </a:srgbClr>
                </a:solidFill>
                <a:latin typeface="Times New Roman" pitchFamily="18" charset="0"/>
              </a:rPr>
              <a:t>.</a:t>
            </a:r>
          </a:p>
          <a:p>
            <a:pPr>
              <a:buClrTx/>
              <a:buFontTx/>
              <a:buNone/>
              <a:defRPr/>
            </a:pPr>
            <a:endParaRPr lang="en-US" sz="1800" b="1" dirty="0">
              <a:solidFill>
                <a:srgbClr val="85A8CE">
                  <a:lumMod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1714" y="895688"/>
            <a:ext cx="32550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Ngựa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con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sẽ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đi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khắp</a:t>
            </a:r>
            <a:endParaRPr lang="en-US" sz="18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Trên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những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cánh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đồng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hoa</a:t>
            </a:r>
            <a:endParaRPr lang="en-US" sz="18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Lóa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màu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trắng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hoa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mơ</a:t>
            </a:r>
            <a:endParaRPr lang="en-US" sz="18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Trang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giấy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nguyên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chưa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viết</a:t>
            </a:r>
            <a:endParaRPr lang="en-US" sz="18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Con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làm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sao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ôm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hết</a:t>
            </a:r>
            <a:endParaRPr lang="en-US" sz="18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Mùi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hoa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huệ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ngạt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ngào</a:t>
            </a:r>
            <a:endParaRPr lang="en-US" sz="18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Gió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nắng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xôn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xao</a:t>
            </a:r>
            <a:endParaRPr lang="en-US" sz="18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Khắp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đồng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hoa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cúc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itchFamily="18" charset="0"/>
              </a:rPr>
              <a:t>dại</a:t>
            </a: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4108" y="3252074"/>
            <a:ext cx="27303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con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là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tuổi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Ngựa</a:t>
            </a:r>
            <a:endParaRPr lang="en-US" sz="18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Nhưng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mẹ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ơi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,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đừng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buồn</a:t>
            </a:r>
            <a:endParaRPr lang="en-US" sz="18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Dẫu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cách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núi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cách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rừng</a:t>
            </a:r>
            <a:endParaRPr lang="en-US" sz="18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Dẫu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cách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sông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cách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biển</a:t>
            </a:r>
            <a:endParaRPr lang="en-US" sz="18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Con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tìm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về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với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mẹ</a:t>
            </a:r>
            <a:endParaRPr lang="en-US" sz="18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Ngựa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con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vẫn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nhớ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đường</a:t>
            </a:r>
            <a:r>
              <a:rPr lang="en-US" sz="18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10196899" y="6519616"/>
            <a:ext cx="1599575" cy="3634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123728" y="195486"/>
            <a:ext cx="4392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Tuổi ngựa </a:t>
            </a:r>
          </a:p>
          <a:p>
            <a:pPr algn="ctr" eaLnBrk="1" hangingPunct="1"/>
            <a:r>
              <a:rPr lang="en-US" sz="1800" b="1" i="1">
                <a:solidFill>
                  <a:srgbClr val="000000"/>
                </a:solidFill>
                <a:cs typeface="Times New Roman" pitchFamily="18" charset="0"/>
              </a:rPr>
              <a:t>(Trích)</a:t>
            </a:r>
          </a:p>
        </p:txBody>
      </p:sp>
      <p:grpSp>
        <p:nvGrpSpPr>
          <p:cNvPr id="12" name="Google Shape;2627;p31"/>
          <p:cNvGrpSpPr/>
          <p:nvPr/>
        </p:nvGrpSpPr>
        <p:grpSpPr>
          <a:xfrm flipH="1">
            <a:off x="1403648" y="236252"/>
            <a:ext cx="1816650" cy="630788"/>
            <a:chOff x="2426202" y="1308670"/>
            <a:chExt cx="1355007" cy="712030"/>
          </a:xfrm>
        </p:grpSpPr>
        <p:sp>
          <p:nvSpPr>
            <p:cNvPr id="13" name="Google Shape;2628;p31"/>
            <p:cNvSpPr/>
            <p:nvPr/>
          </p:nvSpPr>
          <p:spPr>
            <a:xfrm>
              <a:off x="2544116" y="1308670"/>
              <a:ext cx="1237093" cy="692526"/>
            </a:xfrm>
            <a:custGeom>
              <a:avLst/>
              <a:gdLst/>
              <a:ahLst/>
              <a:cxnLst/>
              <a:rect l="l" t="t" r="r" b="b"/>
              <a:pathLst>
                <a:path w="72706" h="40701" extrusionOk="0">
                  <a:moveTo>
                    <a:pt x="36801" y="741"/>
                  </a:moveTo>
                  <a:cubicBezTo>
                    <a:pt x="28821" y="741"/>
                    <a:pt x="20834" y="1018"/>
                    <a:pt x="12884" y="1572"/>
                  </a:cubicBezTo>
                  <a:cubicBezTo>
                    <a:pt x="9240" y="1834"/>
                    <a:pt x="5216" y="2334"/>
                    <a:pt x="2787" y="5049"/>
                  </a:cubicBezTo>
                  <a:cubicBezTo>
                    <a:pt x="667" y="7431"/>
                    <a:pt x="357" y="10884"/>
                    <a:pt x="238" y="14075"/>
                  </a:cubicBezTo>
                  <a:cubicBezTo>
                    <a:pt x="0" y="19552"/>
                    <a:pt x="48" y="25101"/>
                    <a:pt x="1548" y="30364"/>
                  </a:cubicBezTo>
                  <a:cubicBezTo>
                    <a:pt x="2024" y="31959"/>
                    <a:pt x="2644" y="33555"/>
                    <a:pt x="3787" y="34770"/>
                  </a:cubicBezTo>
                  <a:cubicBezTo>
                    <a:pt x="5668" y="36770"/>
                    <a:pt x="8621" y="37318"/>
                    <a:pt x="11360" y="37699"/>
                  </a:cubicBezTo>
                  <a:cubicBezTo>
                    <a:pt x="20727" y="39023"/>
                    <a:pt x="30760" y="40700"/>
                    <a:pt x="40488" y="40700"/>
                  </a:cubicBezTo>
                  <a:cubicBezTo>
                    <a:pt x="47727" y="40700"/>
                    <a:pt x="54797" y="39772"/>
                    <a:pt x="61299" y="37080"/>
                  </a:cubicBezTo>
                  <a:cubicBezTo>
                    <a:pt x="63299" y="36270"/>
                    <a:pt x="66371" y="35055"/>
                    <a:pt x="67991" y="33626"/>
                  </a:cubicBezTo>
                  <a:cubicBezTo>
                    <a:pt x="72706" y="29435"/>
                    <a:pt x="70944" y="19504"/>
                    <a:pt x="70324" y="13217"/>
                  </a:cubicBezTo>
                  <a:cubicBezTo>
                    <a:pt x="70158" y="11384"/>
                    <a:pt x="69896" y="9550"/>
                    <a:pt x="69157" y="7883"/>
                  </a:cubicBezTo>
                  <a:cubicBezTo>
                    <a:pt x="65681" y="0"/>
                    <a:pt x="52773" y="1048"/>
                    <a:pt x="45772" y="858"/>
                  </a:cubicBezTo>
                  <a:cubicBezTo>
                    <a:pt x="42784" y="780"/>
                    <a:pt x="39793" y="741"/>
                    <a:pt x="36801" y="7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400" b="1">
                  <a:solidFill>
                    <a:srgbClr val="FF0000"/>
                  </a:solidFill>
                  <a:latin typeface="Times New Roman" pitchFamily="18" charset="0"/>
                  <a:ea typeface="Quicksand Medium"/>
                  <a:cs typeface="Times New Roman" pitchFamily="18" charset="0"/>
                  <a:sym typeface="Quicksand Medium"/>
                </a:rPr>
                <a:t>Luyện đọc</a:t>
              </a:r>
              <a:endParaRPr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Google Shape;2629;p31"/>
            <p:cNvSpPr/>
            <p:nvPr/>
          </p:nvSpPr>
          <p:spPr>
            <a:xfrm>
              <a:off x="2426202" y="1841838"/>
              <a:ext cx="394697" cy="178862"/>
            </a:xfrm>
            <a:custGeom>
              <a:avLst/>
              <a:gdLst/>
              <a:ahLst/>
              <a:cxnLst/>
              <a:rect l="l" t="t" r="r" b="b"/>
              <a:pathLst>
                <a:path w="23197" h="10512" extrusionOk="0">
                  <a:moveTo>
                    <a:pt x="12370" y="0"/>
                  </a:moveTo>
                  <a:cubicBezTo>
                    <a:pt x="12072" y="0"/>
                    <a:pt x="11782" y="18"/>
                    <a:pt x="11503" y="53"/>
                  </a:cubicBezTo>
                  <a:cubicBezTo>
                    <a:pt x="6644" y="648"/>
                    <a:pt x="4906" y="6530"/>
                    <a:pt x="0" y="7721"/>
                  </a:cubicBezTo>
                  <a:cubicBezTo>
                    <a:pt x="2749" y="9624"/>
                    <a:pt x="6283" y="10512"/>
                    <a:pt x="9770" y="10512"/>
                  </a:cubicBezTo>
                  <a:cubicBezTo>
                    <a:pt x="11782" y="10512"/>
                    <a:pt x="13778" y="10216"/>
                    <a:pt x="15599" y="9650"/>
                  </a:cubicBezTo>
                  <a:cubicBezTo>
                    <a:pt x="16504" y="9364"/>
                    <a:pt x="17409" y="9007"/>
                    <a:pt x="18147" y="8388"/>
                  </a:cubicBezTo>
                  <a:cubicBezTo>
                    <a:pt x="23197" y="3964"/>
                    <a:pt x="16904" y="0"/>
                    <a:pt x="12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75206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Box 242">
            <a:extLst>
              <a:ext uri="{FF2B5EF4-FFF2-40B4-BE49-F238E27FC236}">
                <a16:creationId xmlns="" xmlns:a16="http://schemas.microsoft.com/office/drawing/2014/main" id="{4AD3581A-FF9B-4890-AC11-ED7CC924E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2088914"/>
            <a:ext cx="6067400" cy="377105"/>
          </a:xfrm>
          <a:prstGeom prst="rect">
            <a:avLst/>
          </a:prstGeom>
          <a:noFill/>
          <a:ln>
            <a:noFill/>
          </a:ln>
        </p:spPr>
        <p:txBody>
          <a:bodyPr wrap="square" lIns="68659" tIns="34329" rIns="68659" bIns="343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Tuổi Ngựa: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sinh năm Ngựa (năm Ngọ theo âm </a:t>
            </a:r>
            <a:r>
              <a:rPr lang="en-US" altLang="en-US" sz="200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="" xmlns:a16="http://schemas.microsoft.com/office/drawing/2014/main" id="{DD7C50FD-964C-4A57-8501-44903B240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2571750"/>
            <a:ext cx="6067400" cy="377105"/>
          </a:xfrm>
          <a:prstGeom prst="rect">
            <a:avLst/>
          </a:prstGeom>
          <a:noFill/>
          <a:ln>
            <a:noFill/>
          </a:ln>
        </p:spPr>
        <p:txBody>
          <a:bodyPr wrap="square" lIns="68659" tIns="34329" rIns="68659" bIns="343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Đại 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ngàn: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rừng lớn, có nhiều cây to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lâu đời.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93FDB11-5482-4302-82F0-BF387392A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334" y="4127264"/>
            <a:ext cx="3827129" cy="377105"/>
          </a:xfrm>
          <a:prstGeom prst="rect">
            <a:avLst/>
          </a:prstGeom>
          <a:noFill/>
          <a:ln>
            <a:noFill/>
          </a:ln>
        </p:spPr>
        <p:txBody>
          <a:bodyPr wrap="square" lIns="68659" tIns="34329" rIns="68659" bIns="3432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7" name="Google Shape;2628;p31"/>
          <p:cNvSpPr/>
          <p:nvPr/>
        </p:nvSpPr>
        <p:spPr>
          <a:xfrm flipH="1">
            <a:off x="1061647" y="1131590"/>
            <a:ext cx="2128128" cy="829533"/>
          </a:xfrm>
          <a:custGeom>
            <a:avLst/>
            <a:gdLst/>
            <a:ahLst/>
            <a:cxnLst/>
            <a:rect l="l" t="t" r="r" b="b"/>
            <a:pathLst>
              <a:path w="72706" h="40701" extrusionOk="0">
                <a:moveTo>
                  <a:pt x="36801" y="741"/>
                </a:moveTo>
                <a:cubicBezTo>
                  <a:pt x="28821" y="741"/>
                  <a:pt x="20834" y="1018"/>
                  <a:pt x="12884" y="1572"/>
                </a:cubicBezTo>
                <a:cubicBezTo>
                  <a:pt x="9240" y="1834"/>
                  <a:pt x="5216" y="2334"/>
                  <a:pt x="2787" y="5049"/>
                </a:cubicBezTo>
                <a:cubicBezTo>
                  <a:pt x="667" y="7431"/>
                  <a:pt x="357" y="10884"/>
                  <a:pt x="238" y="14075"/>
                </a:cubicBezTo>
                <a:cubicBezTo>
                  <a:pt x="0" y="19552"/>
                  <a:pt x="48" y="25101"/>
                  <a:pt x="1548" y="30364"/>
                </a:cubicBezTo>
                <a:cubicBezTo>
                  <a:pt x="2024" y="31959"/>
                  <a:pt x="2644" y="33555"/>
                  <a:pt x="3787" y="34770"/>
                </a:cubicBezTo>
                <a:cubicBezTo>
                  <a:pt x="5668" y="36770"/>
                  <a:pt x="8621" y="37318"/>
                  <a:pt x="11360" y="37699"/>
                </a:cubicBezTo>
                <a:cubicBezTo>
                  <a:pt x="20727" y="39023"/>
                  <a:pt x="30760" y="40700"/>
                  <a:pt x="40488" y="40700"/>
                </a:cubicBezTo>
                <a:cubicBezTo>
                  <a:pt x="47727" y="40700"/>
                  <a:pt x="54797" y="39772"/>
                  <a:pt x="61299" y="37080"/>
                </a:cubicBezTo>
                <a:cubicBezTo>
                  <a:pt x="63299" y="36270"/>
                  <a:pt x="66371" y="35055"/>
                  <a:pt x="67991" y="33626"/>
                </a:cubicBezTo>
                <a:cubicBezTo>
                  <a:pt x="72706" y="29435"/>
                  <a:pt x="70944" y="19504"/>
                  <a:pt x="70324" y="13217"/>
                </a:cubicBezTo>
                <a:cubicBezTo>
                  <a:pt x="70158" y="11384"/>
                  <a:pt x="69896" y="9550"/>
                  <a:pt x="69157" y="7883"/>
                </a:cubicBezTo>
                <a:cubicBezTo>
                  <a:pt x="65681" y="0"/>
                  <a:pt x="52773" y="1048"/>
                  <a:pt x="45772" y="858"/>
                </a:cubicBezTo>
                <a:cubicBezTo>
                  <a:pt x="42784" y="780"/>
                  <a:pt x="39793" y="741"/>
                  <a:pt x="36801" y="74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Quicksand Medium"/>
              </a:rPr>
              <a:t>Giải nghĩa từ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Google Shape;2629;p31"/>
          <p:cNvSpPr/>
          <p:nvPr/>
        </p:nvSpPr>
        <p:spPr>
          <a:xfrm flipH="1">
            <a:off x="2668881" y="1764154"/>
            <a:ext cx="678983" cy="214248"/>
          </a:xfrm>
          <a:custGeom>
            <a:avLst/>
            <a:gdLst/>
            <a:ahLst/>
            <a:cxnLst/>
            <a:rect l="l" t="t" r="r" b="b"/>
            <a:pathLst>
              <a:path w="23197" h="10512" extrusionOk="0">
                <a:moveTo>
                  <a:pt x="12370" y="0"/>
                </a:moveTo>
                <a:cubicBezTo>
                  <a:pt x="12072" y="0"/>
                  <a:pt x="11782" y="18"/>
                  <a:pt x="11503" y="53"/>
                </a:cubicBezTo>
                <a:cubicBezTo>
                  <a:pt x="6644" y="648"/>
                  <a:pt x="4906" y="6530"/>
                  <a:pt x="0" y="7721"/>
                </a:cubicBezTo>
                <a:cubicBezTo>
                  <a:pt x="2749" y="9624"/>
                  <a:pt x="6283" y="10512"/>
                  <a:pt x="9770" y="10512"/>
                </a:cubicBezTo>
                <a:cubicBezTo>
                  <a:pt x="11782" y="10512"/>
                  <a:pt x="13778" y="10216"/>
                  <a:pt x="15599" y="9650"/>
                </a:cubicBezTo>
                <a:cubicBezTo>
                  <a:pt x="16504" y="9364"/>
                  <a:pt x="17409" y="9007"/>
                  <a:pt x="18147" y="8388"/>
                </a:cubicBezTo>
                <a:cubicBezTo>
                  <a:pt x="23197" y="3964"/>
                  <a:pt x="16904" y="0"/>
                  <a:pt x="12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628;p31"/>
          <p:cNvSpPr/>
          <p:nvPr/>
        </p:nvSpPr>
        <p:spPr>
          <a:xfrm flipH="1">
            <a:off x="3275856" y="254761"/>
            <a:ext cx="2018603" cy="613509"/>
          </a:xfrm>
          <a:custGeom>
            <a:avLst/>
            <a:gdLst/>
            <a:ahLst/>
            <a:cxnLst/>
            <a:rect l="l" t="t" r="r" b="b"/>
            <a:pathLst>
              <a:path w="72706" h="40701" extrusionOk="0">
                <a:moveTo>
                  <a:pt x="36801" y="741"/>
                </a:moveTo>
                <a:cubicBezTo>
                  <a:pt x="28821" y="741"/>
                  <a:pt x="20834" y="1018"/>
                  <a:pt x="12884" y="1572"/>
                </a:cubicBezTo>
                <a:cubicBezTo>
                  <a:pt x="9240" y="1834"/>
                  <a:pt x="5216" y="2334"/>
                  <a:pt x="2787" y="5049"/>
                </a:cubicBezTo>
                <a:cubicBezTo>
                  <a:pt x="667" y="7431"/>
                  <a:pt x="357" y="10884"/>
                  <a:pt x="238" y="14075"/>
                </a:cubicBezTo>
                <a:cubicBezTo>
                  <a:pt x="0" y="19552"/>
                  <a:pt x="48" y="25101"/>
                  <a:pt x="1548" y="30364"/>
                </a:cubicBezTo>
                <a:cubicBezTo>
                  <a:pt x="2024" y="31959"/>
                  <a:pt x="2644" y="33555"/>
                  <a:pt x="3787" y="34770"/>
                </a:cubicBezTo>
                <a:cubicBezTo>
                  <a:pt x="5668" y="36770"/>
                  <a:pt x="8621" y="37318"/>
                  <a:pt x="11360" y="37699"/>
                </a:cubicBezTo>
                <a:cubicBezTo>
                  <a:pt x="20727" y="39023"/>
                  <a:pt x="30760" y="40700"/>
                  <a:pt x="40488" y="40700"/>
                </a:cubicBezTo>
                <a:cubicBezTo>
                  <a:pt x="47727" y="40700"/>
                  <a:pt x="54797" y="39772"/>
                  <a:pt x="61299" y="37080"/>
                </a:cubicBezTo>
                <a:cubicBezTo>
                  <a:pt x="63299" y="36270"/>
                  <a:pt x="66371" y="35055"/>
                  <a:pt x="67991" y="33626"/>
                </a:cubicBezTo>
                <a:cubicBezTo>
                  <a:pt x="72706" y="29435"/>
                  <a:pt x="70944" y="19504"/>
                  <a:pt x="70324" y="13217"/>
                </a:cubicBezTo>
                <a:cubicBezTo>
                  <a:pt x="70158" y="11384"/>
                  <a:pt x="69896" y="9550"/>
                  <a:pt x="69157" y="7883"/>
                </a:cubicBezTo>
                <a:cubicBezTo>
                  <a:pt x="65681" y="0"/>
                  <a:pt x="52773" y="1048"/>
                  <a:pt x="45772" y="858"/>
                </a:cubicBezTo>
                <a:cubicBezTo>
                  <a:pt x="42784" y="780"/>
                  <a:pt x="39793" y="741"/>
                  <a:pt x="36801" y="74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Quicksand Medium"/>
              </a:rPr>
              <a:t>Tìm hiểu bài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Google Shape;2629;p31"/>
          <p:cNvSpPr/>
          <p:nvPr/>
        </p:nvSpPr>
        <p:spPr>
          <a:xfrm flipH="1">
            <a:off x="5029875" y="764759"/>
            <a:ext cx="529168" cy="158454"/>
          </a:xfrm>
          <a:custGeom>
            <a:avLst/>
            <a:gdLst/>
            <a:ahLst/>
            <a:cxnLst/>
            <a:rect l="l" t="t" r="r" b="b"/>
            <a:pathLst>
              <a:path w="23197" h="10512" extrusionOk="0">
                <a:moveTo>
                  <a:pt x="12370" y="0"/>
                </a:moveTo>
                <a:cubicBezTo>
                  <a:pt x="12072" y="0"/>
                  <a:pt x="11782" y="18"/>
                  <a:pt x="11503" y="53"/>
                </a:cubicBezTo>
                <a:cubicBezTo>
                  <a:pt x="6644" y="648"/>
                  <a:pt x="4906" y="6530"/>
                  <a:pt x="0" y="7721"/>
                </a:cubicBezTo>
                <a:cubicBezTo>
                  <a:pt x="2749" y="9624"/>
                  <a:pt x="6283" y="10512"/>
                  <a:pt x="9770" y="10512"/>
                </a:cubicBezTo>
                <a:cubicBezTo>
                  <a:pt x="11782" y="10512"/>
                  <a:pt x="13778" y="10216"/>
                  <a:pt x="15599" y="9650"/>
                </a:cubicBezTo>
                <a:cubicBezTo>
                  <a:pt x="16504" y="9364"/>
                  <a:pt x="17409" y="9007"/>
                  <a:pt x="18147" y="8388"/>
                </a:cubicBezTo>
                <a:cubicBezTo>
                  <a:pt x="23197" y="3964"/>
                  <a:pt x="16904" y="0"/>
                  <a:pt x="12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Rectangle 2"/>
          <p:cNvSpPr>
            <a:spLocks noChangeArrowheads="1"/>
          </p:cNvSpPr>
          <p:nvPr/>
        </p:nvSpPr>
        <p:spPr bwMode="auto">
          <a:xfrm>
            <a:off x="1043608" y="1299339"/>
            <a:ext cx="7488832" cy="68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659" tIns="34329" rIns="68659" bIns="34329">
            <a:spAutoFit/>
          </a:bodyPr>
          <a:lstStyle/>
          <a:p>
            <a:pPr lvl="0"/>
            <a:r>
              <a:rPr lang="en-US" altLang="en-US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Bạn nhỏ tuổi gì?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 bảo tuổi ấy tính nết như thế nào?</a:t>
            </a:r>
          </a:p>
          <a:p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8" name="Rectangle 297"/>
          <p:cNvSpPr>
            <a:spLocks noChangeArrowheads="1"/>
          </p:cNvSpPr>
          <p:nvPr/>
        </p:nvSpPr>
        <p:spPr bwMode="auto">
          <a:xfrm>
            <a:off x="1043608" y="1906613"/>
            <a:ext cx="7063275" cy="37710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659" tIns="34329" rIns="68659" bIns="34329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 Ngựa không chịu ở yên một chỗ, là tuổi thích đi.</a:t>
            </a:r>
          </a:p>
        </p:txBody>
      </p:sp>
      <p:sp>
        <p:nvSpPr>
          <p:cNvPr id="301" name="Rectangle 1"/>
          <p:cNvSpPr>
            <a:spLocks noChangeArrowheads="1"/>
          </p:cNvSpPr>
          <p:nvPr/>
        </p:nvSpPr>
        <p:spPr bwMode="auto">
          <a:xfrm>
            <a:off x="1043608" y="2499742"/>
            <a:ext cx="6768752" cy="37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659" tIns="34329" rIns="68659" bIns="34329">
            <a:spAutoFit/>
          </a:bodyPr>
          <a:lstStyle/>
          <a:p>
            <a:r>
              <a:rPr lang="en-US" altLang="en-US"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altLang="en-US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Ngựa con</a:t>
            </a: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theo ngọn gió rong chơi những đâu?</a:t>
            </a:r>
          </a:p>
        </p:txBody>
      </p:sp>
      <p:sp>
        <p:nvSpPr>
          <p:cNvPr id="302" name="Rectangle 301"/>
          <p:cNvSpPr>
            <a:spLocks noChangeArrowheads="1"/>
          </p:cNvSpPr>
          <p:nvPr/>
        </p:nvSpPr>
        <p:spPr bwMode="auto">
          <a:xfrm>
            <a:off x="1043608" y="2931790"/>
            <a:ext cx="6768752" cy="9926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659" tIns="34329" rIns="68659" bIns="34329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Qua miền Trung du xanh ngắt, qua những cao nguyên đất đỏ, những cánh rừng đại ngàn đến những triền núi đá mấp mô.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 animBg="1"/>
      <p:bldP spid="3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1042020" y="483518"/>
            <a:ext cx="6842348" cy="4392488"/>
            <a:chOff x="0" y="0"/>
            <a:chExt cx="5760" cy="4320"/>
          </a:xfrm>
        </p:grpSpPr>
        <p:grpSp>
          <p:nvGrpSpPr>
            <p:cNvPr id="28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30" name="Picture 3" descr="ruong-bac-thang-sâp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880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15" descr="yunnan-red-soil-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0"/>
                <a:ext cx="2880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9" descr="images836590_9_Mountain_Ash_forest_Yarra_0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60"/>
                <a:ext cx="2880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6" descr="nhung-khuc-cua-an-tuong-tren-duong-hanh-phuc-1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160"/>
                <a:ext cx="2880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7" descr="IMG_01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60"/>
              <a:ext cx="2880" cy="216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10" descr="1710774970_7b7560n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0829" flipH="1">
            <a:off x="3271026" y="1804913"/>
            <a:ext cx="1930532" cy="142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12">
            <a:extLst>
              <a:ext uri="{FF2B5EF4-FFF2-40B4-BE49-F238E27FC236}">
                <a16:creationId xmlns="" xmlns:a16="http://schemas.microsoft.com/office/drawing/2014/main" id="{475B171A-80EF-4007-8EEF-D76C770FF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951" y="341132"/>
            <a:ext cx="2520740" cy="2847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659" tIns="34329" rIns="68659" bIns="34329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 xanh miền trung du</a:t>
            </a:r>
          </a:p>
        </p:txBody>
      </p:sp>
      <p:sp>
        <p:nvSpPr>
          <p:cNvPr id="36" name="Rectangle 16">
            <a:extLst>
              <a:ext uri="{FF2B5EF4-FFF2-40B4-BE49-F238E27FC236}">
                <a16:creationId xmlns="" xmlns:a16="http://schemas.microsoft.com/office/drawing/2014/main" id="{757C9553-D278-49FA-9A1F-445E2638F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341132"/>
            <a:ext cx="2229703" cy="2847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659" tIns="34329" rIns="68659" bIns="34329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 hồng vùng đất đỏ</a:t>
            </a:r>
          </a:p>
        </p:txBody>
      </p:sp>
      <p:sp>
        <p:nvSpPr>
          <p:cNvPr id="37" name="Rectangle 15">
            <a:extLst>
              <a:ext uri="{FF2B5EF4-FFF2-40B4-BE49-F238E27FC236}">
                <a16:creationId xmlns="" xmlns:a16="http://schemas.microsoft.com/office/drawing/2014/main" id="{AA6729DB-9317-4162-920E-233C4F7C4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808" y="2541620"/>
            <a:ext cx="2492230" cy="2847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659" tIns="34329" rIns="68659" bIns="34329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Mấp mô triền núi đá…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AF712B98-EC52-4C24-98AD-BB468C719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543" y="2573185"/>
            <a:ext cx="2303353" cy="2847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659" tIns="34329" rIns="68659" bIns="34329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Gió đen hút đại ngàn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"/>
          <p:cNvSpPr>
            <a:spLocks noChangeArrowheads="1"/>
          </p:cNvSpPr>
          <p:nvPr/>
        </p:nvSpPr>
        <p:spPr bwMode="auto">
          <a:xfrm>
            <a:off x="755576" y="756469"/>
            <a:ext cx="7416824" cy="47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659" tIns="34329" rIns="68659" bIns="3432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Điều gì hấp dẫn </a:t>
            </a:r>
            <a:r>
              <a:rPr lang="en-US" altLang="en-US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“Ngựa con”</a:t>
            </a:r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trên những cánh đồng hoa?</a:t>
            </a: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683568" y="1203598"/>
            <a:ext cx="7416824" cy="992658"/>
          </a:xfrm>
          <a:prstGeom prst="rect">
            <a:avLst/>
          </a:prstGeom>
          <a:noFill/>
          <a:ln>
            <a:noFill/>
          </a:ln>
        </p:spPr>
        <p:txBody>
          <a:bodyPr wrap="square" lIns="68659" tIns="34329" rIns="68659" bIns="34329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Màu sắc trắng loá của hoa mơ, hương thơm ngạt ngào của hoa huệ, gió và nắng xôn xao trên cánh đồng tràn ngập hoa cúc dại.</a:t>
            </a:r>
          </a:p>
        </p:txBody>
      </p:sp>
      <p:sp>
        <p:nvSpPr>
          <p:cNvPr id="7" name="Google Shape;2628;p31"/>
          <p:cNvSpPr/>
          <p:nvPr/>
        </p:nvSpPr>
        <p:spPr>
          <a:xfrm flipH="1">
            <a:off x="3275856" y="254761"/>
            <a:ext cx="2018603" cy="613509"/>
          </a:xfrm>
          <a:custGeom>
            <a:avLst/>
            <a:gdLst/>
            <a:ahLst/>
            <a:cxnLst/>
            <a:rect l="l" t="t" r="r" b="b"/>
            <a:pathLst>
              <a:path w="72706" h="40701" extrusionOk="0">
                <a:moveTo>
                  <a:pt x="36801" y="741"/>
                </a:moveTo>
                <a:cubicBezTo>
                  <a:pt x="28821" y="741"/>
                  <a:pt x="20834" y="1018"/>
                  <a:pt x="12884" y="1572"/>
                </a:cubicBezTo>
                <a:cubicBezTo>
                  <a:pt x="9240" y="1834"/>
                  <a:pt x="5216" y="2334"/>
                  <a:pt x="2787" y="5049"/>
                </a:cubicBezTo>
                <a:cubicBezTo>
                  <a:pt x="667" y="7431"/>
                  <a:pt x="357" y="10884"/>
                  <a:pt x="238" y="14075"/>
                </a:cubicBezTo>
                <a:cubicBezTo>
                  <a:pt x="0" y="19552"/>
                  <a:pt x="48" y="25101"/>
                  <a:pt x="1548" y="30364"/>
                </a:cubicBezTo>
                <a:cubicBezTo>
                  <a:pt x="2024" y="31959"/>
                  <a:pt x="2644" y="33555"/>
                  <a:pt x="3787" y="34770"/>
                </a:cubicBezTo>
                <a:cubicBezTo>
                  <a:pt x="5668" y="36770"/>
                  <a:pt x="8621" y="37318"/>
                  <a:pt x="11360" y="37699"/>
                </a:cubicBezTo>
                <a:cubicBezTo>
                  <a:pt x="20727" y="39023"/>
                  <a:pt x="30760" y="40700"/>
                  <a:pt x="40488" y="40700"/>
                </a:cubicBezTo>
                <a:cubicBezTo>
                  <a:pt x="47727" y="40700"/>
                  <a:pt x="54797" y="39772"/>
                  <a:pt x="61299" y="37080"/>
                </a:cubicBezTo>
                <a:cubicBezTo>
                  <a:pt x="63299" y="36270"/>
                  <a:pt x="66371" y="35055"/>
                  <a:pt x="67991" y="33626"/>
                </a:cubicBezTo>
                <a:cubicBezTo>
                  <a:pt x="72706" y="29435"/>
                  <a:pt x="70944" y="19504"/>
                  <a:pt x="70324" y="13217"/>
                </a:cubicBezTo>
                <a:cubicBezTo>
                  <a:pt x="70158" y="11384"/>
                  <a:pt x="69896" y="9550"/>
                  <a:pt x="69157" y="7883"/>
                </a:cubicBezTo>
                <a:cubicBezTo>
                  <a:pt x="65681" y="0"/>
                  <a:pt x="52773" y="1048"/>
                  <a:pt x="45772" y="858"/>
                </a:cubicBezTo>
                <a:cubicBezTo>
                  <a:pt x="42784" y="780"/>
                  <a:pt x="39793" y="741"/>
                  <a:pt x="36801" y="74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Quicksand Medium"/>
              </a:rPr>
              <a:t>Tìm hiểu bài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 descr="Hoa mơ trắng tinh khiết giữa núi rừ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628" y="2395796"/>
            <a:ext cx="254922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72876" y="4618752"/>
            <a:ext cx="2602980" cy="36933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Lóa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màu trắng hoa mơ</a:t>
            </a:r>
          </a:p>
        </p:txBody>
      </p:sp>
      <p:pic>
        <p:nvPicPr>
          <p:cNvPr id="10" name="Picture 6" descr="40_9_1331634687_78_hoa-loa-ken-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0403" y="2395797"/>
            <a:ext cx="2519749" cy="219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20402" y="4618752"/>
            <a:ext cx="2519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800" b="1" dirty="0" err="1">
                <a:solidFill>
                  <a:srgbClr val="002060"/>
                </a:solidFill>
              </a:rPr>
              <a:t>Mùi</a:t>
            </a:r>
            <a:r>
              <a:rPr lang="en-US" altLang="en-US" sz="1800" b="1" dirty="0">
                <a:solidFill>
                  <a:srgbClr val="002060"/>
                </a:solidFill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</a:rPr>
              <a:t>hoa</a:t>
            </a:r>
            <a:r>
              <a:rPr lang="en-US" altLang="en-US" sz="1800" b="1" dirty="0">
                <a:solidFill>
                  <a:srgbClr val="002060"/>
                </a:solidFill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</a:rPr>
              <a:t>huệ</a:t>
            </a:r>
            <a:r>
              <a:rPr lang="en-US" altLang="en-US" sz="1800" b="1" dirty="0">
                <a:solidFill>
                  <a:srgbClr val="002060"/>
                </a:solidFill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</a:rPr>
              <a:t>ngạt</a:t>
            </a:r>
            <a:r>
              <a:rPr lang="en-US" altLang="en-US" sz="1800" b="1" dirty="0">
                <a:solidFill>
                  <a:srgbClr val="002060"/>
                </a:solidFill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</a:rPr>
              <a:t>ngào</a:t>
            </a:r>
            <a:endParaRPr lang="en-US" altLang="en-US" sz="1800" b="1" dirty="0">
              <a:solidFill>
                <a:srgbClr val="002060"/>
              </a:solidFill>
            </a:endParaRPr>
          </a:p>
        </p:txBody>
      </p:sp>
      <p:pic>
        <p:nvPicPr>
          <p:cNvPr id="12" name="Picture 2" descr="big_8d8632db9932ba8a7734528187dd382088de76b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0373" y="2395796"/>
            <a:ext cx="2318052" cy="222295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940151" y="4594829"/>
            <a:ext cx="2519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800" b="1">
                <a:solidFill>
                  <a:srgbClr val="002060"/>
                </a:solidFill>
              </a:rPr>
              <a:t>Khắp đồng hoa cúc dại</a:t>
            </a:r>
            <a:endParaRPr lang="en-US" alt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3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9" grpId="0" animBg="1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文本框 29"/>
          <p:cNvSpPr txBox="1"/>
          <p:nvPr/>
        </p:nvSpPr>
        <p:spPr>
          <a:xfrm>
            <a:off x="2079814" y="1275606"/>
            <a:ext cx="6093548" cy="484507"/>
          </a:xfrm>
          <a:prstGeom prst="rect">
            <a:avLst/>
          </a:prstGeom>
          <a:noFill/>
          <a:ln>
            <a:noFill/>
          </a:ln>
        </p:spPr>
        <p:txBody>
          <a:bodyPr wrap="square" lIns="68659" tIns="34329" rIns="68659" bIns="34329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lnSpc>
                <a:spcPct val="150000"/>
              </a:lnSpc>
              <a:defRPr sz="20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>
                <a:solidFill>
                  <a:srgbClr val="002060"/>
                </a:solidFill>
                <a:latin typeface="Garamond" panose="02020404030301010803" pitchFamily="18" charset="0"/>
              </a:rPr>
              <a:t>Câu 4</a:t>
            </a:r>
            <a:r>
              <a:rPr lang="en-US" altLang="zh-CN" u="none">
                <a:solidFill>
                  <a:srgbClr val="002060"/>
                </a:solidFill>
                <a:latin typeface="Garamond" panose="02020404030301010803" pitchFamily="18" charset="0"/>
              </a:rPr>
              <a:t>: Ngựa </a:t>
            </a:r>
            <a:r>
              <a:rPr lang="en-US" altLang="zh-CN" u="none" dirty="0">
                <a:solidFill>
                  <a:srgbClr val="002060"/>
                </a:solidFill>
                <a:latin typeface="Garamond" panose="02020404030301010803" pitchFamily="18" charset="0"/>
              </a:rPr>
              <a:t>con </a:t>
            </a:r>
            <a:r>
              <a:rPr lang="en-US" altLang="zh-CN" u="none" dirty="0" err="1">
                <a:solidFill>
                  <a:srgbClr val="002060"/>
                </a:solidFill>
                <a:latin typeface="Garamond" panose="02020404030301010803" pitchFamily="18" charset="0"/>
              </a:rPr>
              <a:t>đã</a:t>
            </a:r>
            <a:r>
              <a:rPr lang="en-US" altLang="zh-CN" u="none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altLang="zh-CN" u="none" dirty="0" err="1">
                <a:solidFill>
                  <a:srgbClr val="002060"/>
                </a:solidFill>
                <a:latin typeface="Garamond" panose="02020404030301010803" pitchFamily="18" charset="0"/>
              </a:rPr>
              <a:t>nhắn</a:t>
            </a:r>
            <a:r>
              <a:rPr lang="en-US" altLang="zh-CN" u="none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altLang="zh-CN" u="none" dirty="0" err="1">
                <a:solidFill>
                  <a:srgbClr val="002060"/>
                </a:solidFill>
                <a:latin typeface="Garamond" panose="02020404030301010803" pitchFamily="18" charset="0"/>
              </a:rPr>
              <a:t>nhủ</a:t>
            </a:r>
            <a:r>
              <a:rPr lang="en-US" altLang="zh-CN" u="none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altLang="zh-CN" u="none" dirty="0" err="1">
                <a:solidFill>
                  <a:srgbClr val="002060"/>
                </a:solidFill>
                <a:latin typeface="Garamond" panose="02020404030301010803" pitchFamily="18" charset="0"/>
              </a:rPr>
              <a:t>điều</a:t>
            </a:r>
            <a:r>
              <a:rPr lang="en-US" altLang="zh-CN" u="none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altLang="zh-CN" u="none" err="1">
                <a:solidFill>
                  <a:srgbClr val="002060"/>
                </a:solidFill>
                <a:latin typeface="Garamond" panose="02020404030301010803" pitchFamily="18" charset="0"/>
              </a:rPr>
              <a:t>gì</a:t>
            </a:r>
            <a:r>
              <a:rPr lang="en-US" altLang="zh-CN" u="none">
                <a:solidFill>
                  <a:srgbClr val="002060"/>
                </a:solidFill>
                <a:latin typeface="Garamond" panose="02020404030301010803" pitchFamily="18" charset="0"/>
              </a:rPr>
              <a:t>?</a:t>
            </a:r>
            <a:endParaRPr lang="en-US" altLang="zh-CN" u="none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53" name="文本框 29"/>
          <p:cNvSpPr txBox="1"/>
          <p:nvPr/>
        </p:nvSpPr>
        <p:spPr>
          <a:xfrm>
            <a:off x="827584" y="1982742"/>
            <a:ext cx="7344816" cy="937323"/>
          </a:xfrm>
          <a:prstGeom prst="rect">
            <a:avLst/>
          </a:prstGeom>
          <a:noFill/>
          <a:ln>
            <a:noFill/>
          </a:ln>
        </p:spPr>
        <p:txBody>
          <a:bodyPr wrap="square" lIns="68659" tIns="34329" rIns="68659" bIns="34329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lnSpc>
                <a:spcPct val="150000"/>
              </a:lnSpc>
              <a:defRPr sz="200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 err="1"/>
              <a:t>Tuổi</a:t>
            </a:r>
            <a:r>
              <a:rPr lang="en-US" altLang="zh-CN" dirty="0"/>
              <a:t> con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tuổi</a:t>
            </a:r>
            <a:r>
              <a:rPr lang="en-US" altLang="zh-CN" dirty="0"/>
              <a:t> </a:t>
            </a:r>
            <a:r>
              <a:rPr lang="en-US" altLang="zh-CN" dirty="0" err="1"/>
              <a:t>đi</a:t>
            </a:r>
            <a:r>
              <a:rPr lang="en-US" altLang="zh-CN" dirty="0"/>
              <a:t> </a:t>
            </a:r>
            <a:r>
              <a:rPr lang="en-US" altLang="zh-CN" dirty="0" err="1"/>
              <a:t>nhưng</a:t>
            </a:r>
            <a:r>
              <a:rPr lang="en-US" altLang="zh-CN" dirty="0"/>
              <a:t> </a:t>
            </a:r>
            <a:r>
              <a:rPr lang="en-US" altLang="zh-CN" dirty="0" err="1"/>
              <a:t>mẹ</a:t>
            </a:r>
            <a:r>
              <a:rPr lang="en-US" altLang="zh-CN" dirty="0"/>
              <a:t> </a:t>
            </a:r>
            <a:r>
              <a:rPr lang="en-US" altLang="zh-CN" dirty="0" err="1"/>
              <a:t>đừng</a:t>
            </a:r>
            <a:r>
              <a:rPr lang="en-US" altLang="zh-CN" dirty="0"/>
              <a:t> </a:t>
            </a:r>
            <a:r>
              <a:rPr lang="en-US" altLang="zh-CN" dirty="0" err="1"/>
              <a:t>buồn</a:t>
            </a:r>
            <a:r>
              <a:rPr lang="en-US" altLang="zh-CN" dirty="0"/>
              <a:t>, </a:t>
            </a:r>
            <a:r>
              <a:rPr lang="en-US" altLang="zh-CN" dirty="0" err="1"/>
              <a:t>dù</a:t>
            </a:r>
            <a:r>
              <a:rPr lang="en-US" altLang="zh-CN" dirty="0"/>
              <a:t> </a:t>
            </a:r>
            <a:r>
              <a:rPr lang="en-US" altLang="zh-CN" dirty="0" err="1"/>
              <a:t>đi</a:t>
            </a:r>
            <a:r>
              <a:rPr lang="en-US" altLang="zh-CN" dirty="0"/>
              <a:t> </a:t>
            </a:r>
            <a:r>
              <a:rPr lang="en-US" altLang="zh-CN" dirty="0" err="1"/>
              <a:t>xa</a:t>
            </a:r>
            <a:r>
              <a:rPr lang="en-US" altLang="zh-CN" dirty="0"/>
              <a:t> </a:t>
            </a:r>
            <a:r>
              <a:rPr lang="en-US" altLang="zh-CN" dirty="0" err="1"/>
              <a:t>cách</a:t>
            </a:r>
            <a:r>
              <a:rPr lang="en-US" altLang="zh-CN" dirty="0"/>
              <a:t> </a:t>
            </a:r>
            <a:r>
              <a:rPr lang="en-US" altLang="zh-CN" dirty="0" err="1"/>
              <a:t>núi</a:t>
            </a:r>
            <a:r>
              <a:rPr lang="en-US" altLang="zh-CN" dirty="0"/>
              <a:t>, </a:t>
            </a:r>
            <a:r>
              <a:rPr lang="en-US" altLang="zh-CN" dirty="0" err="1"/>
              <a:t>cách</a:t>
            </a:r>
            <a:r>
              <a:rPr lang="en-US" altLang="zh-CN" dirty="0"/>
              <a:t> </a:t>
            </a:r>
            <a:r>
              <a:rPr lang="en-US" altLang="zh-CN" dirty="0" err="1"/>
              <a:t>rừng</a:t>
            </a:r>
            <a:r>
              <a:rPr lang="en-US" altLang="zh-CN" dirty="0"/>
              <a:t>, </a:t>
            </a:r>
            <a:r>
              <a:rPr lang="en-US" altLang="zh-CN" dirty="0" err="1"/>
              <a:t>cách</a:t>
            </a:r>
            <a:r>
              <a:rPr lang="en-US" altLang="zh-CN" dirty="0"/>
              <a:t> </a:t>
            </a:r>
            <a:r>
              <a:rPr lang="en-US" altLang="zh-CN" dirty="0" err="1"/>
              <a:t>sông</a:t>
            </a:r>
            <a:r>
              <a:rPr lang="en-US" altLang="zh-CN" dirty="0"/>
              <a:t>, </a:t>
            </a:r>
            <a:r>
              <a:rPr lang="en-US" altLang="zh-CN" dirty="0" err="1"/>
              <a:t>cách</a:t>
            </a:r>
            <a:r>
              <a:rPr lang="en-US" altLang="zh-CN" dirty="0"/>
              <a:t> </a:t>
            </a:r>
            <a:r>
              <a:rPr lang="en-US" altLang="zh-CN" dirty="0" err="1"/>
              <a:t>biển</a:t>
            </a:r>
            <a:r>
              <a:rPr lang="en-US" altLang="zh-CN" dirty="0"/>
              <a:t> con </a:t>
            </a:r>
            <a:r>
              <a:rPr lang="en-US" altLang="zh-CN" dirty="0" err="1"/>
              <a:t>cũng</a:t>
            </a:r>
            <a:r>
              <a:rPr lang="en-US" altLang="zh-CN" dirty="0"/>
              <a:t> </a:t>
            </a:r>
            <a:r>
              <a:rPr lang="en-US" altLang="zh-CN" dirty="0" err="1"/>
              <a:t>nhớ</a:t>
            </a:r>
            <a:r>
              <a:rPr lang="en-US" altLang="zh-CN" dirty="0"/>
              <a:t> </a:t>
            </a:r>
            <a:r>
              <a:rPr lang="en-US" altLang="zh-CN" dirty="0" err="1"/>
              <a:t>tìm</a:t>
            </a:r>
            <a:r>
              <a:rPr lang="en-US" altLang="zh-CN" dirty="0"/>
              <a:t> </a:t>
            </a:r>
            <a:r>
              <a:rPr lang="en-US" altLang="zh-CN" dirty="0" err="1"/>
              <a:t>đường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</a:t>
            </a:r>
            <a:r>
              <a:rPr lang="en-US" altLang="zh-CN" dirty="0" err="1"/>
              <a:t>với</a:t>
            </a:r>
            <a:r>
              <a:rPr lang="en-US" altLang="zh-CN" dirty="0"/>
              <a:t> </a:t>
            </a:r>
            <a:r>
              <a:rPr lang="en-US" altLang="zh-CN" dirty="0" err="1"/>
              <a:t>mẹ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7" name="Google Shape;2628;p31"/>
          <p:cNvSpPr/>
          <p:nvPr/>
        </p:nvSpPr>
        <p:spPr>
          <a:xfrm flipH="1">
            <a:off x="3275856" y="254761"/>
            <a:ext cx="2018603" cy="613509"/>
          </a:xfrm>
          <a:custGeom>
            <a:avLst/>
            <a:gdLst/>
            <a:ahLst/>
            <a:cxnLst/>
            <a:rect l="l" t="t" r="r" b="b"/>
            <a:pathLst>
              <a:path w="72706" h="40701" extrusionOk="0">
                <a:moveTo>
                  <a:pt x="36801" y="741"/>
                </a:moveTo>
                <a:cubicBezTo>
                  <a:pt x="28821" y="741"/>
                  <a:pt x="20834" y="1018"/>
                  <a:pt x="12884" y="1572"/>
                </a:cubicBezTo>
                <a:cubicBezTo>
                  <a:pt x="9240" y="1834"/>
                  <a:pt x="5216" y="2334"/>
                  <a:pt x="2787" y="5049"/>
                </a:cubicBezTo>
                <a:cubicBezTo>
                  <a:pt x="667" y="7431"/>
                  <a:pt x="357" y="10884"/>
                  <a:pt x="238" y="14075"/>
                </a:cubicBezTo>
                <a:cubicBezTo>
                  <a:pt x="0" y="19552"/>
                  <a:pt x="48" y="25101"/>
                  <a:pt x="1548" y="30364"/>
                </a:cubicBezTo>
                <a:cubicBezTo>
                  <a:pt x="2024" y="31959"/>
                  <a:pt x="2644" y="33555"/>
                  <a:pt x="3787" y="34770"/>
                </a:cubicBezTo>
                <a:cubicBezTo>
                  <a:pt x="5668" y="36770"/>
                  <a:pt x="8621" y="37318"/>
                  <a:pt x="11360" y="37699"/>
                </a:cubicBezTo>
                <a:cubicBezTo>
                  <a:pt x="20727" y="39023"/>
                  <a:pt x="30760" y="40700"/>
                  <a:pt x="40488" y="40700"/>
                </a:cubicBezTo>
                <a:cubicBezTo>
                  <a:pt x="47727" y="40700"/>
                  <a:pt x="54797" y="39772"/>
                  <a:pt x="61299" y="37080"/>
                </a:cubicBezTo>
                <a:cubicBezTo>
                  <a:pt x="63299" y="36270"/>
                  <a:pt x="66371" y="35055"/>
                  <a:pt x="67991" y="33626"/>
                </a:cubicBezTo>
                <a:cubicBezTo>
                  <a:pt x="72706" y="29435"/>
                  <a:pt x="70944" y="19504"/>
                  <a:pt x="70324" y="13217"/>
                </a:cubicBezTo>
                <a:cubicBezTo>
                  <a:pt x="70158" y="11384"/>
                  <a:pt x="69896" y="9550"/>
                  <a:pt x="69157" y="7883"/>
                </a:cubicBezTo>
                <a:cubicBezTo>
                  <a:pt x="65681" y="0"/>
                  <a:pt x="52773" y="1048"/>
                  <a:pt x="45772" y="858"/>
                </a:cubicBezTo>
                <a:cubicBezTo>
                  <a:pt x="42784" y="780"/>
                  <a:pt x="39793" y="741"/>
                  <a:pt x="36801" y="74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Quicksand Medium"/>
              </a:rPr>
              <a:t>Tìm hiểu bài</a:t>
            </a: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ontent Placeholder 2"/>
          <p:cNvSpPr txBox="1">
            <a:spLocks/>
          </p:cNvSpPr>
          <p:nvPr/>
        </p:nvSpPr>
        <p:spPr>
          <a:xfrm>
            <a:off x="611560" y="699542"/>
            <a:ext cx="8610600" cy="415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en-US" altLang="en-US" sz="2000" b="1" u="sng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Câu 5</a:t>
            </a:r>
            <a:r>
              <a:rPr lang="en-US" altLang="en-US" sz="2000" b="1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rPr>
              <a:t>: Nếu vẽ một bức tranh minh họa bài thơ, em sẽ vẽ như thế nào?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275606"/>
            <a:ext cx="3968776" cy="32888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56442" y="2380526"/>
            <a:ext cx="1367819" cy="2211444"/>
          </a:xfrm>
          <a:prstGeom prst="rect">
            <a:avLst/>
          </a:prstGeom>
        </p:spPr>
      </p:pic>
      <p:pic>
        <p:nvPicPr>
          <p:cNvPr id="4" name="Picture 7" descr="ruong-bac-thang-sâ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1710774970_7b7560n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207008" y="2560321"/>
            <a:ext cx="4743530" cy="301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3260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131888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07704" y="195486"/>
            <a:ext cx="6534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TIỂU HỌC NGUYỄN THI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75856" y="1131590"/>
            <a:ext cx="360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27325" y="1707654"/>
            <a:ext cx="3858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MÔN TẬP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3147814"/>
            <a:ext cx="7952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hiện:Nguyễn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4103" y="4443958"/>
            <a:ext cx="49664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25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ounded Rectangle 318"/>
          <p:cNvSpPr/>
          <p:nvPr/>
        </p:nvSpPr>
        <p:spPr>
          <a:xfrm>
            <a:off x="827584" y="1707654"/>
            <a:ext cx="7416824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thơ nói về c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ậu bé tuổi ngựa thích bay nhảy, thích du ngoạn nhiều nơi nhưng cậu yêu mẹ, đi đâu cũng nhớ đường về với mẹ</a:t>
            </a:r>
            <a:endParaRPr lang="en-US" altLang="zh-CN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1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1459" y="339502"/>
            <a:ext cx="3583994" cy="12557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2" name="Rectangle 321"/>
          <p:cNvSpPr/>
          <p:nvPr/>
        </p:nvSpPr>
        <p:spPr>
          <a:xfrm>
            <a:off x="3307141" y="915566"/>
            <a:ext cx="2993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thơ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291830"/>
            <a:ext cx="1369238" cy="185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628;p31"/>
          <p:cNvSpPr/>
          <p:nvPr/>
        </p:nvSpPr>
        <p:spPr>
          <a:xfrm flipH="1">
            <a:off x="648947" y="331951"/>
            <a:ext cx="3692956" cy="829533"/>
          </a:xfrm>
          <a:custGeom>
            <a:avLst/>
            <a:gdLst/>
            <a:ahLst/>
            <a:cxnLst/>
            <a:rect l="l" t="t" r="r" b="b"/>
            <a:pathLst>
              <a:path w="72706" h="40701" extrusionOk="0">
                <a:moveTo>
                  <a:pt x="36801" y="741"/>
                </a:moveTo>
                <a:cubicBezTo>
                  <a:pt x="28821" y="741"/>
                  <a:pt x="20834" y="1018"/>
                  <a:pt x="12884" y="1572"/>
                </a:cubicBezTo>
                <a:cubicBezTo>
                  <a:pt x="9240" y="1834"/>
                  <a:pt x="5216" y="2334"/>
                  <a:pt x="2787" y="5049"/>
                </a:cubicBezTo>
                <a:cubicBezTo>
                  <a:pt x="667" y="7431"/>
                  <a:pt x="357" y="10884"/>
                  <a:pt x="238" y="14075"/>
                </a:cubicBezTo>
                <a:cubicBezTo>
                  <a:pt x="0" y="19552"/>
                  <a:pt x="48" y="25101"/>
                  <a:pt x="1548" y="30364"/>
                </a:cubicBezTo>
                <a:cubicBezTo>
                  <a:pt x="2024" y="31959"/>
                  <a:pt x="2644" y="33555"/>
                  <a:pt x="3787" y="34770"/>
                </a:cubicBezTo>
                <a:cubicBezTo>
                  <a:pt x="5668" y="36770"/>
                  <a:pt x="8621" y="37318"/>
                  <a:pt x="11360" y="37699"/>
                </a:cubicBezTo>
                <a:cubicBezTo>
                  <a:pt x="20727" y="39023"/>
                  <a:pt x="30760" y="40700"/>
                  <a:pt x="40488" y="40700"/>
                </a:cubicBezTo>
                <a:cubicBezTo>
                  <a:pt x="47727" y="40700"/>
                  <a:pt x="54797" y="39772"/>
                  <a:pt x="61299" y="37080"/>
                </a:cubicBezTo>
                <a:cubicBezTo>
                  <a:pt x="63299" y="36270"/>
                  <a:pt x="66371" y="35055"/>
                  <a:pt x="67991" y="33626"/>
                </a:cubicBezTo>
                <a:cubicBezTo>
                  <a:pt x="72706" y="29435"/>
                  <a:pt x="70944" y="19504"/>
                  <a:pt x="70324" y="13217"/>
                </a:cubicBezTo>
                <a:cubicBezTo>
                  <a:pt x="70158" y="11384"/>
                  <a:pt x="69896" y="9550"/>
                  <a:pt x="69157" y="7883"/>
                </a:cubicBezTo>
                <a:cubicBezTo>
                  <a:pt x="65681" y="0"/>
                  <a:pt x="52773" y="1048"/>
                  <a:pt x="45772" y="858"/>
                </a:cubicBezTo>
                <a:cubicBezTo>
                  <a:pt x="42784" y="780"/>
                  <a:pt x="39793" y="741"/>
                  <a:pt x="36801" y="74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5" name="Google Shape;2629;p31"/>
          <p:cNvSpPr/>
          <p:nvPr/>
        </p:nvSpPr>
        <p:spPr>
          <a:xfrm flipH="1">
            <a:off x="3321748" y="964515"/>
            <a:ext cx="1178244" cy="214248"/>
          </a:xfrm>
          <a:custGeom>
            <a:avLst/>
            <a:gdLst/>
            <a:ahLst/>
            <a:cxnLst/>
            <a:rect l="l" t="t" r="r" b="b"/>
            <a:pathLst>
              <a:path w="23197" h="10512" extrusionOk="0">
                <a:moveTo>
                  <a:pt x="12370" y="0"/>
                </a:moveTo>
                <a:cubicBezTo>
                  <a:pt x="12072" y="0"/>
                  <a:pt x="11782" y="18"/>
                  <a:pt x="11503" y="53"/>
                </a:cubicBezTo>
                <a:cubicBezTo>
                  <a:pt x="6644" y="648"/>
                  <a:pt x="4906" y="6530"/>
                  <a:pt x="0" y="7721"/>
                </a:cubicBezTo>
                <a:cubicBezTo>
                  <a:pt x="2749" y="9624"/>
                  <a:pt x="6283" y="10512"/>
                  <a:pt x="9770" y="10512"/>
                </a:cubicBezTo>
                <a:cubicBezTo>
                  <a:pt x="11782" y="10512"/>
                  <a:pt x="13778" y="10216"/>
                  <a:pt x="15599" y="9650"/>
                </a:cubicBezTo>
                <a:cubicBezTo>
                  <a:pt x="16504" y="9364"/>
                  <a:pt x="17409" y="9007"/>
                  <a:pt x="18147" y="8388"/>
                </a:cubicBezTo>
                <a:cubicBezTo>
                  <a:pt x="23197" y="3964"/>
                  <a:pt x="16904" y="0"/>
                  <a:pt x="12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文本框 29"/>
          <p:cNvSpPr txBox="1"/>
          <p:nvPr/>
        </p:nvSpPr>
        <p:spPr>
          <a:xfrm>
            <a:off x="1043608" y="403959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zh-CN" sz="2000" b="1" spc="3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827584" y="1459686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Mẹ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ơi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,/ con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sẽ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phi/</a:t>
            </a:r>
          </a:p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Qua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nhiêu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/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ngọn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gió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/</a:t>
            </a:r>
          </a:p>
          <a:p>
            <a:r>
              <a:rPr lang="en-US" sz="2000" b="1" dirty="0" err="1">
                <a:latin typeface="Times New Roman" pitchFamily="18" charset="0"/>
              </a:rPr>
              <a:t>Gió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/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miền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trung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du/</a:t>
            </a:r>
          </a:p>
          <a:p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Gió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hồng</a:t>
            </a:r>
            <a:r>
              <a:rPr lang="en-US" sz="2000" b="1" dirty="0">
                <a:latin typeface="Times New Roman" pitchFamily="18" charset="0"/>
              </a:rPr>
              <a:t>/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vùng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đất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đỏ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Gió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đen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hút</a:t>
            </a:r>
            <a:r>
              <a:rPr lang="en-US" sz="2000" b="1" dirty="0">
                <a:latin typeface="Times New Roman" pitchFamily="18" charset="0"/>
              </a:rPr>
              <a:t>/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đại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ngàn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Mấp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mô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/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triền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núi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đá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…</a:t>
            </a:r>
          </a:p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Con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mang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/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mẹ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Ngọn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gió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/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trăm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miền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.</a:t>
            </a:r>
          </a:p>
          <a:p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58" name="Text Box 9"/>
          <p:cNvSpPr txBox="1">
            <a:spLocks noChangeArrowheads="1"/>
          </p:cNvSpPr>
          <p:nvPr/>
        </p:nvSpPr>
        <p:spPr bwMode="auto">
          <a:xfrm>
            <a:off x="4427984" y="1203598"/>
            <a:ext cx="41764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b="1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2000" b="1">
                <a:solidFill>
                  <a:schemeClr val="tx1"/>
                </a:solidFill>
                <a:latin typeface="Times New Roman" pitchFamily="18" charset="0"/>
              </a:rPr>
              <a:t>- Mẹ ơi, / con sẽ phi/</a:t>
            </a:r>
          </a:p>
          <a:p>
            <a:r>
              <a:rPr lang="en-US" sz="2000" b="1">
                <a:solidFill>
                  <a:schemeClr val="tx1"/>
                </a:solidFill>
                <a:latin typeface="Times New Roman" pitchFamily="18" charset="0"/>
              </a:rPr>
              <a:t>Qua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bao nhiêu </a:t>
            </a:r>
            <a:r>
              <a:rPr lang="en-US" sz="2000" b="1">
                <a:solidFill>
                  <a:schemeClr val="tx1"/>
                </a:solidFill>
                <a:latin typeface="Times New Roman" pitchFamily="18" charset="0"/>
              </a:rPr>
              <a:t>ngọn gió/</a:t>
            </a:r>
          </a:p>
          <a:p>
            <a:r>
              <a:rPr lang="en-US" sz="2000" b="1">
                <a:solidFill>
                  <a:schemeClr val="tx1"/>
                </a:solidFill>
                <a:latin typeface="Times New Roman" pitchFamily="18" charset="0"/>
              </a:rPr>
              <a:t>Gió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r>
              <a:rPr lang="en-US" sz="2000" b="1">
                <a:solidFill>
                  <a:schemeClr val="tx1"/>
                </a:solidFill>
                <a:latin typeface="Times New Roman" pitchFamily="18" charset="0"/>
              </a:rPr>
              <a:t> / miền trung du/</a:t>
            </a:r>
          </a:p>
          <a:p>
            <a:r>
              <a:rPr lang="en-US" sz="2000" b="1">
                <a:solidFill>
                  <a:schemeClr val="tx1"/>
                </a:solidFill>
                <a:latin typeface="Times New Roman" pitchFamily="18" charset="0"/>
              </a:rPr>
              <a:t>Gió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hồng</a:t>
            </a:r>
            <a:r>
              <a:rPr lang="en-US" sz="2000" b="1">
                <a:solidFill>
                  <a:schemeClr val="tx1"/>
                </a:solidFill>
                <a:latin typeface="Times New Roman" pitchFamily="18" charset="0"/>
              </a:rPr>
              <a:t>/ vùng đất đỏ/</a:t>
            </a:r>
          </a:p>
          <a:p>
            <a:r>
              <a:rPr lang="en-US" sz="2000" b="1">
                <a:solidFill>
                  <a:schemeClr val="tx1"/>
                </a:solidFill>
                <a:latin typeface="Times New Roman" pitchFamily="18" charset="0"/>
              </a:rPr>
              <a:t>Gió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đen hút </a:t>
            </a:r>
            <a:r>
              <a:rPr lang="en-US" sz="2000" b="1">
                <a:solidFill>
                  <a:schemeClr val="tx1"/>
                </a:solidFill>
                <a:latin typeface="Times New Roman" pitchFamily="18" charset="0"/>
              </a:rPr>
              <a:t>/ đại ngàn/</a:t>
            </a:r>
          </a:p>
          <a:p>
            <a:r>
              <a:rPr lang="en-US" sz="2000" b="1">
                <a:solidFill>
                  <a:schemeClr val="tx1"/>
                </a:solidFill>
                <a:latin typeface="Times New Roman" pitchFamily="18" charset="0"/>
              </a:rPr>
              <a:t>Mấp mô / triền núi đá…//</a:t>
            </a:r>
          </a:p>
          <a:p>
            <a:r>
              <a:rPr lang="en-US" sz="2000" b="1">
                <a:solidFill>
                  <a:schemeClr val="tx1"/>
                </a:solidFill>
                <a:latin typeface="Times New Roman" pitchFamily="18" charset="0"/>
              </a:rPr>
              <a:t>Con /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mang về </a:t>
            </a:r>
            <a:r>
              <a:rPr lang="en-US" sz="2000" b="1">
                <a:solidFill>
                  <a:schemeClr val="tx1"/>
                </a:solidFill>
                <a:latin typeface="Times New Roman" pitchFamily="18" charset="0"/>
              </a:rPr>
              <a:t>/ cho mẹ/</a:t>
            </a:r>
          </a:p>
          <a:p>
            <a:r>
              <a:rPr lang="en-US" sz="2000" b="1">
                <a:solidFill>
                  <a:schemeClr val="tx1"/>
                </a:solidFill>
                <a:latin typeface="Times New Roman" pitchFamily="18" charset="0"/>
              </a:rPr>
              <a:t>Ngọn gió của /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trăm miền</a:t>
            </a:r>
            <a:r>
              <a:rPr lang="en-US" sz="2000" b="1">
                <a:solidFill>
                  <a:schemeClr val="tx1"/>
                </a:solidFill>
                <a:latin typeface="Times New Roman" pitchFamily="18" charset="0"/>
              </a:rPr>
              <a:t>.//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868" y="3407299"/>
            <a:ext cx="1673107" cy="1569780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41947">
            <a:off x="2059003" y="276540"/>
            <a:ext cx="437450" cy="307181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12174">
            <a:off x="5695938" y="277446"/>
            <a:ext cx="642496" cy="601525"/>
          </a:xfrm>
          <a:prstGeom prst="rect">
            <a:avLst/>
          </a:prstGeom>
        </p:spPr>
      </p:pic>
      <p:pic>
        <p:nvPicPr>
          <p:cNvPr id="6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3276" y="743598"/>
            <a:ext cx="1115579" cy="1044909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452" y="548705"/>
            <a:ext cx="1498298" cy="467935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834326" y="1849469"/>
            <a:ext cx="1015565" cy="876446"/>
            <a:chOff x="4763782" y="2031260"/>
            <a:chExt cx="1354086" cy="1168595"/>
          </a:xfrm>
        </p:grpSpPr>
        <p:sp>
          <p:nvSpPr>
            <p:cNvPr id="15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16" name="矩形 20"/>
            <p:cNvSpPr/>
            <p:nvPr/>
          </p:nvSpPr>
          <p:spPr>
            <a:xfrm rot="987423">
              <a:off x="5016049" y="2184669"/>
              <a:ext cx="930169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zh-CN" sz="3600" kern="1200" dirty="0" err="1" smtClean="0">
                  <a:solidFill>
                    <a:srgbClr val="FFC0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dò</a:t>
              </a:r>
              <a:endParaRPr lang="zh-CN" altLang="en-US" sz="3600" kern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矩形 23"/>
          <p:cNvSpPr/>
          <p:nvPr/>
        </p:nvSpPr>
        <p:spPr>
          <a:xfrm rot="18455707">
            <a:off x="2032457" y="1353749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sp>
        <p:nvSpPr>
          <p:cNvPr id="21" name="矩形 24"/>
          <p:cNvSpPr/>
          <p:nvPr/>
        </p:nvSpPr>
        <p:spPr>
          <a:xfrm rot="20118966">
            <a:off x="3476944" y="1362478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sp>
        <p:nvSpPr>
          <p:cNvPr id="22" name="矩形 25"/>
          <p:cNvSpPr/>
          <p:nvPr/>
        </p:nvSpPr>
        <p:spPr>
          <a:xfrm rot="1119809">
            <a:off x="5518256" y="1389724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sp>
        <p:nvSpPr>
          <p:cNvPr id="23" name="矩形 26"/>
          <p:cNvSpPr/>
          <p:nvPr/>
        </p:nvSpPr>
        <p:spPr>
          <a:xfrm rot="20691888">
            <a:off x="6813613" y="1511048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24" name="组合 2"/>
          <p:cNvGrpSpPr/>
          <p:nvPr/>
        </p:nvGrpSpPr>
        <p:grpSpPr>
          <a:xfrm>
            <a:off x="2489578" y="1581321"/>
            <a:ext cx="1069228" cy="876446"/>
            <a:chOff x="2995621" y="1678431"/>
            <a:chExt cx="1425637" cy="1168595"/>
          </a:xfrm>
        </p:grpSpPr>
        <p:sp>
          <p:nvSpPr>
            <p:cNvPr id="2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26" name="矩形 19"/>
            <p:cNvSpPr/>
            <p:nvPr/>
          </p:nvSpPr>
          <p:spPr>
            <a:xfrm rot="20718769">
              <a:off x="2995621" y="1869374"/>
              <a:ext cx="1374734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zh-CN" sz="3600" kern="1200" dirty="0" err="1" smtClean="0">
                  <a:solidFill>
                    <a:srgbClr val="099F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Dặn</a:t>
              </a:r>
              <a:endParaRPr lang="zh-CN" altLang="en-US" sz="3600" kern="1200" dirty="0">
                <a:solidFill>
                  <a:srgbClr val="099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5347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0"/>
            <a:ext cx="92106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8699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47664" y="267494"/>
            <a:ext cx="7308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2067694"/>
            <a:ext cx="2960688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6" cstate="print"/>
          <a:srcRect b="18304"/>
          <a:stretch>
            <a:fillRect/>
          </a:stretch>
        </p:blipFill>
        <p:spPr bwMode="auto">
          <a:xfrm>
            <a:off x="3347864" y="1995686"/>
            <a:ext cx="263366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923678"/>
            <a:ext cx="2876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516216" y="3939902"/>
            <a:ext cx="355600" cy="32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1500">
              <a:latin typeface="Trebuchet MS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491880" y="3939902"/>
            <a:ext cx="355600" cy="32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1500">
              <a:latin typeface="Trebuchet MS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79512" y="4011910"/>
            <a:ext cx="355600" cy="32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1500"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568" y="3939902"/>
            <a:ext cx="19399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628650" algn="l"/>
              </a:tabLst>
            </a:pP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9952" y="3867894"/>
            <a:ext cx="14334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628650" algn="l"/>
              </a:tabLst>
            </a:pP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8827" y="3867894"/>
            <a:ext cx="22028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628650" algn="l"/>
              </a:tabLst>
            </a:pP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49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35696" y="267494"/>
            <a:ext cx="6390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TRƯỜNG TIỂU HỌC NGUYỄN THI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87824" y="1203598"/>
            <a:ext cx="3672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75656" y="1707654"/>
            <a:ext cx="63367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XIN CHÂN THÀNH CÁM ƠN</a:t>
            </a:r>
          </a:p>
          <a:p>
            <a:pPr algn="ctr"/>
            <a:endParaRPr lang="en-US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3363838"/>
            <a:ext cx="74687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1680" y="4281726"/>
            <a:ext cx="5904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https://thnguyenthiq3.hcm.edu.vn</a:t>
            </a:r>
            <a:endParaRPr lang="en-US" sz="2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61566" cy="5417344"/>
          </a:xfrm>
        </p:spPr>
      </p:pic>
      <p:sp>
        <p:nvSpPr>
          <p:cNvPr id="5" name="Rounded Rectangle 4"/>
          <p:cNvSpPr/>
          <p:nvPr/>
        </p:nvSpPr>
        <p:spPr>
          <a:xfrm>
            <a:off x="3262732" y="1796712"/>
            <a:ext cx="3752306" cy="11854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6" name="文本框 29"/>
          <p:cNvSpPr txBox="1"/>
          <p:nvPr/>
        </p:nvSpPr>
        <p:spPr>
          <a:xfrm>
            <a:off x="3497776" y="1943149"/>
            <a:ext cx="3517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altLang="zh-CN" sz="4500" b="1" kern="1200" spc="225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12 con </a:t>
            </a:r>
            <a:r>
              <a:rPr lang="en-US" altLang="zh-CN" sz="4500" b="1" kern="1200" spc="225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giáp</a:t>
            </a:r>
            <a:endParaRPr lang="en-US" altLang="zh-CN" sz="4500" b="1" kern="1200" spc="225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  <a:defRPr/>
            </a:pPr>
            <a:endParaRPr lang="zh-CN" altLang="en-US" sz="2100" b="1" kern="1200" spc="225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732" y="78319"/>
            <a:ext cx="296502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141"/>
          <p:cNvSpPr txBox="1"/>
          <p:nvPr/>
        </p:nvSpPr>
        <p:spPr bwMode="auto">
          <a:xfrm>
            <a:off x="3394562" y="238252"/>
            <a:ext cx="2555976" cy="5078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 defTabSz="257175">
              <a:lnSpc>
                <a:spcPct val="100000"/>
              </a:lnSpc>
              <a:buClrTx/>
              <a:defRPr/>
            </a:pPr>
            <a:r>
              <a:rPr lang="en-US" altLang="zh-CN" sz="2700" b="1" kern="12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Futura Extra" panose="02040603050506020204" pitchFamily="18" charset="0"/>
                <a:ea typeface="字魂36号-正文宋楷" panose="02000000000000000000" pitchFamily="2" charset="-122"/>
                <a:cs typeface="+mn-cs"/>
              </a:rPr>
              <a:t>KHÁM PHÁ</a:t>
            </a:r>
            <a:endParaRPr lang="zh-CN" altLang="en-US" sz="2700" b="1" kern="1200" dirty="0"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UTM Futura Extra" panose="02040603050506020204" pitchFamily="18" charset="0"/>
              <a:ea typeface="字魂36号-正文宋楷" panose="02000000000000000000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7199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088" y="408007"/>
            <a:ext cx="1423043" cy="1276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7292" y="408007"/>
            <a:ext cx="1964531" cy="1276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826" y="2188369"/>
            <a:ext cx="1964531" cy="1307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591" y="2164724"/>
            <a:ext cx="1978819" cy="1300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060" y="2121862"/>
            <a:ext cx="1850231" cy="1385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9009" y="2161153"/>
            <a:ext cx="1964531" cy="1307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71" y="3680222"/>
            <a:ext cx="2014538" cy="12787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779" y="3700798"/>
            <a:ext cx="1950244" cy="1321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4478" y="3700798"/>
            <a:ext cx="1607344" cy="1258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3758" y="3682008"/>
            <a:ext cx="1978819" cy="1300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658" y="408007"/>
            <a:ext cx="1914525" cy="1276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85728" y="408008"/>
            <a:ext cx="2234878" cy="1276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83391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74848" y="3486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-93"/>
                <a:cs typeface="Times New Roman" pitchFamily="18" charset="0"/>
              </a:rPr>
              <a:t>tư</a:t>
            </a:r>
            <a:r>
              <a:rPr lang="en-US" sz="3200" b="1" dirty="0" smtClean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anose="020B0603050302020204" pitchFamily="34" charset="-93"/>
                <a:cs typeface="Times New Roman" pitchFamily="18" charset="0"/>
              </a:rPr>
              <a:t>29 </a:t>
            </a:r>
            <a:r>
              <a:rPr lang="en-US" sz="3200" b="1" dirty="0" err="1" smtClean="0"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-93"/>
                <a:cs typeface="Times New Roman" pitchFamily="18" charset="0"/>
              </a:rPr>
              <a:t>12 </a:t>
            </a:r>
            <a:r>
              <a:rPr lang="en-US" sz="3200" b="1" dirty="0" err="1"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635896" y="1203598"/>
            <a:ext cx="19177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HP001 4 hàng" panose="020B0603050302020204" pitchFamily="34" charset="-93"/>
              </a:rPr>
              <a:t>Tập đọc 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93116" y="1788373"/>
            <a:ext cx="79930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atin typeface="HP001 4 hàng" panose="020B0603050302020204" pitchFamily="34" charset="-93"/>
                <a:cs typeface="Times New Roman" pitchFamily="18" charset="0"/>
              </a:rPr>
              <a:t>Tuổi ngựa</a:t>
            </a:r>
          </a:p>
          <a:p>
            <a:pPr algn="ctr" eaLnBrk="1" hangingPunct="1"/>
            <a:r>
              <a:rPr lang="en-US" sz="2800" b="1">
                <a:latin typeface="HP001 4 hàng" panose="020B0603050302020204" pitchFamily="34" charset="-93"/>
                <a:cs typeface="Times New Roman" pitchFamily="18" charset="0"/>
              </a:rPr>
              <a:t>                               Xuân Quỳnh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5" b="-1"/>
          <a:stretch/>
        </p:blipFill>
        <p:spPr>
          <a:xfrm>
            <a:off x="683568" y="2308680"/>
            <a:ext cx="3011841" cy="24106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1403648" y="699542"/>
            <a:ext cx="2560687" cy="3945508"/>
            <a:chOff x="1296" y="1200"/>
            <a:chExt cx="2910" cy="3048"/>
          </a:xfrm>
        </p:grpSpPr>
        <p:pic>
          <p:nvPicPr>
            <p:cNvPr id="42" name="Picture 12" descr="Xuan_Quyn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200"/>
              <a:ext cx="2910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199" y="4008"/>
              <a:ext cx="1104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Xuân Quỳnh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211960" y="850338"/>
            <a:ext cx="3672408" cy="308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</a:rPr>
              <a:t>Xuân Quỳnh: (1942-1988), làng La Khê, huyện Hoài Đức, tỉnh Hà Tây (nay thuộc Hà Nội).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</a:rPr>
              <a:t> Bà là nhà thơ nữ xuất sắc trong nền thơ hiện đại Việt Nam. Năm 2001 bà được tặng Giải thưởng Nhà nước về văn học nghệ thuật.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915566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-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Mẹ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ơi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,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tuổi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gì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?               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-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Tuổi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là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tuổi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Ngựa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Ngựa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không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yên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chỗ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Tuổi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là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tuổi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đi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680" y="2290683"/>
            <a:ext cx="31903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-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Mẹ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ơi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,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sẽ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phi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Qua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bao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nhiêu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ngọn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gió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Gió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xanh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miền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trung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du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Gió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hồng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vùng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đất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đỏ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Gió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đen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hút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đại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ngàn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Mấp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mô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triền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núi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đá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mang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cho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mẹ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Ngọn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gió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trăm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miền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1714" y="895688"/>
            <a:ext cx="32550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Ngựa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sẽ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đi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khắp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Trên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những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cánh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đồng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hoa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Lóa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màu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trắng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hoa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mơ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Trang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giấy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nguyên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chưa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viết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làm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sao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ôm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hết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Mùi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hoa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huệ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ngạt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ngào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Gió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và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nắng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xôn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xao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Khắp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đồng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hoa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cúc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dại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4108" y="3252074"/>
            <a:ext cx="27303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Tuổi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là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tuổi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Ngựa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Nhưng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mẹ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ơi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đừng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buồn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Dẫu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cách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núi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cách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rừng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Dẫu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cách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sông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cách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biển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tìm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với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mẹ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Ngựa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vẫn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nhớ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đường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10196899" y="6519616"/>
            <a:ext cx="1599575" cy="3634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123728" y="195486"/>
            <a:ext cx="4392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cs typeface="Times New Roman" pitchFamily="18" charset="0"/>
              </a:rPr>
              <a:t>Tuổi ngựa </a:t>
            </a:r>
          </a:p>
          <a:p>
            <a:pPr algn="ctr" eaLnBrk="1" hangingPunct="1"/>
            <a:r>
              <a:rPr lang="en-US" sz="1800" b="1" i="1">
                <a:cs typeface="Times New Roman" pitchFamily="18" charset="0"/>
              </a:rPr>
              <a:t>(Trích)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915566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-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Mẹ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ơi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,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tuổi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gì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 ?               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-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Tuổi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là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tuổi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Ngựa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Ngựa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không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yên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chỗ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Tuổi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là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tuổi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đi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</a:rPr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680" y="2290683"/>
            <a:ext cx="31903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-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Mẹ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ơi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,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sẽ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phi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Qua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bao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nhiêu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ngọn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gió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Gió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xanh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miền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trung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du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Gió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hồng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vùng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đất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đỏ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Gió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đen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hút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đại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ngàn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Mấp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mô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triền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núi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đá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mang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cho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mẹ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Ngọn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gió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trăm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miền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1714" y="895688"/>
            <a:ext cx="32550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Ngựa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sẽ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đi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khắp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Trên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những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cánh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đồng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hoa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Lóa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màu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trắng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hoa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mơ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Trang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giấy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nguyên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chưa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viết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làm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sao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ôm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hết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Mùi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hoa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huệ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ngạt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ngào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Gió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và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nắng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xôn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xao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Khắp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đồng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hoa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cúc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dại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4108" y="3252074"/>
            <a:ext cx="27303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Tuổi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là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tuổi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Ngựa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Nhưng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mẹ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ơi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đừng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buồn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Dẫu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cách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núi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cách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rừng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Dẫu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cách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sông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cách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biển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tìm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với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mẹ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Ngựa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con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vẫn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nhớ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đường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10196899" y="6519616"/>
            <a:ext cx="1599575" cy="3634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123728" y="195486"/>
            <a:ext cx="4392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cs typeface="Times New Roman" pitchFamily="18" charset="0"/>
              </a:rPr>
              <a:t>Tuổi ngựa </a:t>
            </a:r>
          </a:p>
          <a:p>
            <a:pPr algn="ctr" eaLnBrk="1" hangingPunct="1"/>
            <a:r>
              <a:rPr lang="en-US" sz="1800" b="1" i="1">
                <a:cs typeface="Times New Roman" pitchFamily="18" charset="0"/>
              </a:rPr>
              <a:t>(Trích)</a:t>
            </a:r>
          </a:p>
        </p:txBody>
      </p:sp>
      <p:grpSp>
        <p:nvGrpSpPr>
          <p:cNvPr id="12" name="Google Shape;2627;p31"/>
          <p:cNvGrpSpPr/>
          <p:nvPr/>
        </p:nvGrpSpPr>
        <p:grpSpPr>
          <a:xfrm flipH="1">
            <a:off x="1403648" y="236252"/>
            <a:ext cx="1816650" cy="630788"/>
            <a:chOff x="2426202" y="1308670"/>
            <a:chExt cx="1355007" cy="712030"/>
          </a:xfrm>
        </p:grpSpPr>
        <p:sp>
          <p:nvSpPr>
            <p:cNvPr id="13" name="Google Shape;2628;p31"/>
            <p:cNvSpPr/>
            <p:nvPr/>
          </p:nvSpPr>
          <p:spPr>
            <a:xfrm>
              <a:off x="2544116" y="1308670"/>
              <a:ext cx="1237093" cy="692526"/>
            </a:xfrm>
            <a:custGeom>
              <a:avLst/>
              <a:gdLst/>
              <a:ahLst/>
              <a:cxnLst/>
              <a:rect l="l" t="t" r="r" b="b"/>
              <a:pathLst>
                <a:path w="72706" h="40701" extrusionOk="0">
                  <a:moveTo>
                    <a:pt x="36801" y="741"/>
                  </a:moveTo>
                  <a:cubicBezTo>
                    <a:pt x="28821" y="741"/>
                    <a:pt x="20834" y="1018"/>
                    <a:pt x="12884" y="1572"/>
                  </a:cubicBezTo>
                  <a:cubicBezTo>
                    <a:pt x="9240" y="1834"/>
                    <a:pt x="5216" y="2334"/>
                    <a:pt x="2787" y="5049"/>
                  </a:cubicBezTo>
                  <a:cubicBezTo>
                    <a:pt x="667" y="7431"/>
                    <a:pt x="357" y="10884"/>
                    <a:pt x="238" y="14075"/>
                  </a:cubicBezTo>
                  <a:cubicBezTo>
                    <a:pt x="0" y="19552"/>
                    <a:pt x="48" y="25101"/>
                    <a:pt x="1548" y="30364"/>
                  </a:cubicBezTo>
                  <a:cubicBezTo>
                    <a:pt x="2024" y="31959"/>
                    <a:pt x="2644" y="33555"/>
                    <a:pt x="3787" y="34770"/>
                  </a:cubicBezTo>
                  <a:cubicBezTo>
                    <a:pt x="5668" y="36770"/>
                    <a:pt x="8621" y="37318"/>
                    <a:pt x="11360" y="37699"/>
                  </a:cubicBezTo>
                  <a:cubicBezTo>
                    <a:pt x="20727" y="39023"/>
                    <a:pt x="30760" y="40700"/>
                    <a:pt x="40488" y="40700"/>
                  </a:cubicBezTo>
                  <a:cubicBezTo>
                    <a:pt x="47727" y="40700"/>
                    <a:pt x="54797" y="39772"/>
                    <a:pt x="61299" y="37080"/>
                  </a:cubicBezTo>
                  <a:cubicBezTo>
                    <a:pt x="63299" y="36270"/>
                    <a:pt x="66371" y="35055"/>
                    <a:pt x="67991" y="33626"/>
                  </a:cubicBezTo>
                  <a:cubicBezTo>
                    <a:pt x="72706" y="29435"/>
                    <a:pt x="70944" y="19504"/>
                    <a:pt x="70324" y="13217"/>
                  </a:cubicBezTo>
                  <a:cubicBezTo>
                    <a:pt x="70158" y="11384"/>
                    <a:pt x="69896" y="9550"/>
                    <a:pt x="69157" y="7883"/>
                  </a:cubicBezTo>
                  <a:cubicBezTo>
                    <a:pt x="65681" y="0"/>
                    <a:pt x="52773" y="1048"/>
                    <a:pt x="45772" y="858"/>
                  </a:cubicBezTo>
                  <a:cubicBezTo>
                    <a:pt x="42784" y="780"/>
                    <a:pt x="39793" y="741"/>
                    <a:pt x="36801" y="7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F0000"/>
                  </a:solidFill>
                  <a:latin typeface="Times New Roman" pitchFamily="18" charset="0"/>
                  <a:ea typeface="Quicksand Medium"/>
                  <a:cs typeface="Times New Roman" pitchFamily="18" charset="0"/>
                  <a:sym typeface="Quicksand Medium"/>
                </a:rPr>
                <a:t>Luyện đọc</a:t>
              </a:r>
              <a:endParaRPr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Google Shape;2629;p31"/>
            <p:cNvSpPr/>
            <p:nvPr/>
          </p:nvSpPr>
          <p:spPr>
            <a:xfrm>
              <a:off x="2426202" y="1841838"/>
              <a:ext cx="394697" cy="178862"/>
            </a:xfrm>
            <a:custGeom>
              <a:avLst/>
              <a:gdLst/>
              <a:ahLst/>
              <a:cxnLst/>
              <a:rect l="l" t="t" r="r" b="b"/>
              <a:pathLst>
                <a:path w="23197" h="10512" extrusionOk="0">
                  <a:moveTo>
                    <a:pt x="12370" y="0"/>
                  </a:moveTo>
                  <a:cubicBezTo>
                    <a:pt x="12072" y="0"/>
                    <a:pt x="11782" y="18"/>
                    <a:pt x="11503" y="53"/>
                  </a:cubicBezTo>
                  <a:cubicBezTo>
                    <a:pt x="6644" y="648"/>
                    <a:pt x="4906" y="6530"/>
                    <a:pt x="0" y="7721"/>
                  </a:cubicBezTo>
                  <a:cubicBezTo>
                    <a:pt x="2749" y="9624"/>
                    <a:pt x="6283" y="10512"/>
                    <a:pt x="9770" y="10512"/>
                  </a:cubicBezTo>
                  <a:cubicBezTo>
                    <a:pt x="11782" y="10512"/>
                    <a:pt x="13778" y="10216"/>
                    <a:pt x="15599" y="9650"/>
                  </a:cubicBezTo>
                  <a:cubicBezTo>
                    <a:pt x="16504" y="9364"/>
                    <a:pt x="17409" y="9007"/>
                    <a:pt x="18147" y="8388"/>
                  </a:cubicBezTo>
                  <a:cubicBezTo>
                    <a:pt x="23197" y="3964"/>
                    <a:pt x="16904" y="0"/>
                    <a:pt x="12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5636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627;p31"/>
          <p:cNvGrpSpPr/>
          <p:nvPr/>
        </p:nvGrpSpPr>
        <p:grpSpPr>
          <a:xfrm flipH="1">
            <a:off x="1331640" y="483518"/>
            <a:ext cx="1816650" cy="630788"/>
            <a:chOff x="2426202" y="1308670"/>
            <a:chExt cx="1355007" cy="712030"/>
          </a:xfrm>
        </p:grpSpPr>
        <p:sp>
          <p:nvSpPr>
            <p:cNvPr id="7" name="Google Shape;2628;p31"/>
            <p:cNvSpPr/>
            <p:nvPr/>
          </p:nvSpPr>
          <p:spPr>
            <a:xfrm>
              <a:off x="2544116" y="1308670"/>
              <a:ext cx="1237093" cy="692526"/>
            </a:xfrm>
            <a:custGeom>
              <a:avLst/>
              <a:gdLst/>
              <a:ahLst/>
              <a:cxnLst/>
              <a:rect l="l" t="t" r="r" b="b"/>
              <a:pathLst>
                <a:path w="72706" h="40701" extrusionOk="0">
                  <a:moveTo>
                    <a:pt x="36801" y="741"/>
                  </a:moveTo>
                  <a:cubicBezTo>
                    <a:pt x="28821" y="741"/>
                    <a:pt x="20834" y="1018"/>
                    <a:pt x="12884" y="1572"/>
                  </a:cubicBezTo>
                  <a:cubicBezTo>
                    <a:pt x="9240" y="1834"/>
                    <a:pt x="5216" y="2334"/>
                    <a:pt x="2787" y="5049"/>
                  </a:cubicBezTo>
                  <a:cubicBezTo>
                    <a:pt x="667" y="7431"/>
                    <a:pt x="357" y="10884"/>
                    <a:pt x="238" y="14075"/>
                  </a:cubicBezTo>
                  <a:cubicBezTo>
                    <a:pt x="0" y="19552"/>
                    <a:pt x="48" y="25101"/>
                    <a:pt x="1548" y="30364"/>
                  </a:cubicBezTo>
                  <a:cubicBezTo>
                    <a:pt x="2024" y="31959"/>
                    <a:pt x="2644" y="33555"/>
                    <a:pt x="3787" y="34770"/>
                  </a:cubicBezTo>
                  <a:cubicBezTo>
                    <a:pt x="5668" y="36770"/>
                    <a:pt x="8621" y="37318"/>
                    <a:pt x="11360" y="37699"/>
                  </a:cubicBezTo>
                  <a:cubicBezTo>
                    <a:pt x="20727" y="39023"/>
                    <a:pt x="30760" y="40700"/>
                    <a:pt x="40488" y="40700"/>
                  </a:cubicBezTo>
                  <a:cubicBezTo>
                    <a:pt x="47727" y="40700"/>
                    <a:pt x="54797" y="39772"/>
                    <a:pt x="61299" y="37080"/>
                  </a:cubicBezTo>
                  <a:cubicBezTo>
                    <a:pt x="63299" y="36270"/>
                    <a:pt x="66371" y="35055"/>
                    <a:pt x="67991" y="33626"/>
                  </a:cubicBezTo>
                  <a:cubicBezTo>
                    <a:pt x="72706" y="29435"/>
                    <a:pt x="70944" y="19504"/>
                    <a:pt x="70324" y="13217"/>
                  </a:cubicBezTo>
                  <a:cubicBezTo>
                    <a:pt x="70158" y="11384"/>
                    <a:pt x="69896" y="9550"/>
                    <a:pt x="69157" y="7883"/>
                  </a:cubicBezTo>
                  <a:cubicBezTo>
                    <a:pt x="65681" y="0"/>
                    <a:pt x="52773" y="1048"/>
                    <a:pt x="45772" y="858"/>
                  </a:cubicBezTo>
                  <a:cubicBezTo>
                    <a:pt x="42784" y="780"/>
                    <a:pt x="39793" y="741"/>
                    <a:pt x="36801" y="7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FF0000"/>
                  </a:solidFill>
                  <a:latin typeface="Times New Roman" pitchFamily="18" charset="0"/>
                  <a:ea typeface="Quicksand Medium"/>
                  <a:cs typeface="Times New Roman" pitchFamily="18" charset="0"/>
                  <a:sym typeface="Quicksand Medium"/>
                </a:rPr>
                <a:t>Luyện đọc</a:t>
              </a:r>
              <a:endParaRPr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Google Shape;2629;p31"/>
            <p:cNvSpPr/>
            <p:nvPr/>
          </p:nvSpPr>
          <p:spPr>
            <a:xfrm>
              <a:off x="2426202" y="1841838"/>
              <a:ext cx="394697" cy="178862"/>
            </a:xfrm>
            <a:custGeom>
              <a:avLst/>
              <a:gdLst/>
              <a:ahLst/>
              <a:cxnLst/>
              <a:rect l="l" t="t" r="r" b="b"/>
              <a:pathLst>
                <a:path w="23197" h="10512" extrusionOk="0">
                  <a:moveTo>
                    <a:pt x="12370" y="0"/>
                  </a:moveTo>
                  <a:cubicBezTo>
                    <a:pt x="12072" y="0"/>
                    <a:pt x="11782" y="18"/>
                    <a:pt x="11503" y="53"/>
                  </a:cubicBezTo>
                  <a:cubicBezTo>
                    <a:pt x="6644" y="648"/>
                    <a:pt x="4906" y="6530"/>
                    <a:pt x="0" y="7721"/>
                  </a:cubicBezTo>
                  <a:cubicBezTo>
                    <a:pt x="2749" y="9624"/>
                    <a:pt x="6283" y="10512"/>
                    <a:pt x="9770" y="10512"/>
                  </a:cubicBezTo>
                  <a:cubicBezTo>
                    <a:pt x="11782" y="10512"/>
                    <a:pt x="13778" y="10216"/>
                    <a:pt x="15599" y="9650"/>
                  </a:cubicBezTo>
                  <a:cubicBezTo>
                    <a:pt x="16504" y="9364"/>
                    <a:pt x="17409" y="9007"/>
                    <a:pt x="18147" y="8388"/>
                  </a:cubicBezTo>
                  <a:cubicBezTo>
                    <a:pt x="23197" y="3964"/>
                    <a:pt x="16904" y="0"/>
                    <a:pt x="12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angle 8"/>
          <p:cNvSpPr/>
          <p:nvPr/>
        </p:nvSpPr>
        <p:spPr>
          <a:xfrm>
            <a:off x="1043608" y="1491630"/>
            <a:ext cx="687703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kumimoji="0" lang="nl-NL" sz="2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 bài:</a:t>
            </a:r>
            <a:r>
              <a:rPr kumimoji="0" lang="nl-NL" sz="2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dịu dàng, </a:t>
            </a: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 hứng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 kern="12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Khổ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 3 đọc nhanh hơn và trải dài thể hiện ước vọng lãng mạng của cậu bé</a:t>
            </a: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 kern="12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 tình cảm, thiết tha, lắng lại ở hai dòng kết bài thể hiện cậu bé rất yêu mẹ, đi đâu cũng nhớ mẹ, nhớ đường về với mẹ.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836"/>
  <p:tag name="ISPRING_SLIDE_ID_2" val="{DAB5F258-FBFB-4828-BE7A-6A56AF32F21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341|0.987|1.17|1.049|1|1.075|1.034|1.031|1.082|1.01|1.095|0.78"/>
  <p:tag name="GENSWF_ADVANCE_TIME" val="15.381"/>
  <p:tag name="ISPRING_SLIDE_ID_2" val="{09C9D482-C279-44A0-9C71-5854C55F41B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TIMING" val="|0.5"/>
  <p:tag name="ISPRING_SLIDE_ID_2" val="{D24B5CFB-F78A-4BA5-AB94-2819D01BCFCA}"/>
</p:tagLst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1278</Words>
  <Application>Microsoft Office PowerPoint</Application>
  <PresentationFormat>On-screen Show (16:9)</PresentationFormat>
  <Paragraphs>203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Nature Activities Binder by Slidesgo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Mây</dc:creator>
  <cp:lastModifiedBy>SONY</cp:lastModifiedBy>
  <cp:revision>23</cp:revision>
  <dcterms:modified xsi:type="dcterms:W3CDTF">2021-12-23T13:54:38Z</dcterms:modified>
</cp:coreProperties>
</file>